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9" r:id="rId1"/>
  </p:sldMasterIdLst>
  <p:sldIdLst>
    <p:sldId id="256" r:id="rId2"/>
    <p:sldId id="257" r:id="rId3"/>
    <p:sldId id="258" r:id="rId4"/>
    <p:sldId id="259" r:id="rId5"/>
    <p:sldId id="260" r:id="rId6"/>
    <p:sldId id="261" r:id="rId7"/>
    <p:sldId id="274" r:id="rId8"/>
    <p:sldId id="262" r:id="rId9"/>
    <p:sldId id="263" r:id="rId10"/>
    <p:sldId id="264" r:id="rId11"/>
    <p:sldId id="265" r:id="rId12"/>
    <p:sldId id="266" r:id="rId13"/>
    <p:sldId id="267" r:id="rId14"/>
    <p:sldId id="268" r:id="rId15"/>
    <p:sldId id="269"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3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5626D1-367E-4792-A088-3710FED01EE6}" type="datetimeFigureOut">
              <a:rPr lang="en-IN" smtClean="0"/>
              <a:t>28-09-2022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11932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626D1-367E-4792-A088-3710FED01EE6}" type="datetimeFigureOut">
              <a:rPr lang="en-IN" smtClean="0"/>
              <a:t>28-09-2022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313562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626D1-367E-4792-A088-3710FED01EE6}" type="datetimeFigureOut">
              <a:rPr lang="en-IN" smtClean="0"/>
              <a:t>28-09-2022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3834012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626D1-367E-4792-A088-3710FED01EE6}" type="datetimeFigureOut">
              <a:rPr lang="en-IN" smtClean="0"/>
              <a:t>28-09-2022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2E4032-D4D4-45E1-96D5-B5D396094146}" type="slidenum">
              <a:rPr lang="en-IN" smtClean="0"/>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41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626D1-367E-4792-A088-3710FED01EE6}" type="datetimeFigureOut">
              <a:rPr lang="en-IN" smtClean="0"/>
              <a:t>28-09-2022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3532323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5626D1-367E-4792-A088-3710FED01EE6}" type="datetimeFigureOut">
              <a:rPr lang="en-IN" smtClean="0"/>
              <a:t>28-09-2022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3058161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5626D1-367E-4792-A088-3710FED01EE6}" type="datetimeFigureOut">
              <a:rPr lang="en-IN" smtClean="0"/>
              <a:t>28-09-2022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2422066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626D1-367E-4792-A088-3710FED01EE6}" type="datetimeFigureOut">
              <a:rPr lang="en-IN" smtClean="0"/>
              <a:t>28-09-2022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3568036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626D1-367E-4792-A088-3710FED01EE6}" type="datetimeFigureOut">
              <a:rPr lang="en-IN" smtClean="0"/>
              <a:t>28-09-2022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3288453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626D1-367E-4792-A088-3710FED01EE6}" type="datetimeFigureOut">
              <a:rPr lang="en-IN" smtClean="0"/>
              <a:t>28-09-2022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283647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5626D1-367E-4792-A088-3710FED01EE6}" type="datetimeFigureOut">
              <a:rPr lang="en-IN" smtClean="0"/>
              <a:t>28-09-2022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387029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5626D1-367E-4792-A088-3710FED01EE6}" type="datetimeFigureOut">
              <a:rPr lang="en-IN" smtClean="0"/>
              <a:t>28-09-2022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351213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5626D1-367E-4792-A088-3710FED01EE6}" type="datetimeFigureOut">
              <a:rPr lang="en-IN" smtClean="0"/>
              <a:t>28-09-2022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412732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5626D1-367E-4792-A088-3710FED01EE6}" type="datetimeFigureOut">
              <a:rPr lang="en-IN" smtClean="0"/>
              <a:t>28-09-2022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66708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5626D1-367E-4792-A088-3710FED01EE6}" type="datetimeFigureOut">
              <a:rPr lang="en-IN" smtClean="0"/>
              <a:t>28-09-2022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228792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25626D1-367E-4792-A088-3710FED01EE6}" type="datetimeFigureOut">
              <a:rPr lang="en-IN" smtClean="0"/>
              <a:t>28-09-2022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77046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626D1-367E-4792-A088-3710FED01EE6}" type="datetimeFigureOut">
              <a:rPr lang="en-IN" smtClean="0"/>
              <a:t>28-09-2022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133523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5626D1-367E-4792-A088-3710FED01EE6}" type="datetimeFigureOut">
              <a:rPr lang="en-IN" smtClean="0"/>
              <a:t>28-09-2022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2E4032-D4D4-45E1-96D5-B5D396094146}" type="slidenum">
              <a:rPr lang="en-IN" smtClean="0"/>
              <a:t>‹#›</a:t>
            </a:fld>
            <a:endParaRPr lang="en-IN"/>
          </a:p>
        </p:txBody>
      </p:sp>
    </p:spTree>
    <p:extLst>
      <p:ext uri="{BB962C8B-B14F-4D97-AF65-F5344CB8AC3E}">
        <p14:creationId xmlns:p14="http://schemas.microsoft.com/office/powerpoint/2010/main" val="90521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00">
              <a:srgbClr val="DAE3F3">
                <a:alpha val="51000"/>
                <a:lumMod val="54000"/>
                <a:lumOff val="46000"/>
              </a:srgbClr>
            </a:gs>
            <a:gs pos="13295">
              <a:srgbClr val="E9EEF8"/>
            </a:gs>
            <a:gs pos="28000">
              <a:srgbClr val="CBD8EE"/>
            </a:gs>
            <a:gs pos="0">
              <a:schemeClr val="accent1">
                <a:lumMod val="5000"/>
                <a:lumOff val="95000"/>
              </a:schemeClr>
            </a:gs>
            <a:gs pos="100000">
              <a:schemeClr val="accent1">
                <a:lumMod val="45000"/>
                <a:lumOff val="55000"/>
              </a:schemeClr>
            </a:gs>
            <a:gs pos="100000">
              <a:schemeClr val="accent1">
                <a:lumMod val="45000"/>
                <a:lumOff val="55000"/>
              </a:schemeClr>
            </a:gs>
            <a:gs pos="83000">
              <a:srgbClr val="B1DDF9"/>
            </a:gs>
            <a:gs pos="74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25626D1-367E-4792-A088-3710FED01EE6}" type="datetimeFigureOut">
              <a:rPr lang="en-IN" smtClean="0"/>
              <a:t>28-09-2022</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92E4032-D4D4-45E1-96D5-B5D396094146}" type="slidenum">
              <a:rPr lang="en-IN" smtClean="0"/>
              <a:t>‹#›</a:t>
            </a:fld>
            <a:endParaRPr lang="en-IN"/>
          </a:p>
        </p:txBody>
      </p:sp>
    </p:spTree>
    <p:extLst>
      <p:ext uri="{BB962C8B-B14F-4D97-AF65-F5344CB8AC3E}">
        <p14:creationId xmlns:p14="http://schemas.microsoft.com/office/powerpoint/2010/main" val="357127702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F37704-BB73-41EA-9C70-57CE7F41E057}"/>
              </a:ext>
            </a:extLst>
          </p:cNvPr>
          <p:cNvSpPr>
            <a:spLocks noGrp="1"/>
          </p:cNvSpPr>
          <p:nvPr>
            <p:ph type="title"/>
          </p:nvPr>
        </p:nvSpPr>
        <p:spPr>
          <a:xfrm>
            <a:off x="400915" y="152246"/>
            <a:ext cx="7526681" cy="1906863"/>
          </a:xfrm>
        </p:spPr>
        <p:txBody>
          <a:bodyPr anchor="b">
            <a:normAutofit fontScale="90000"/>
          </a:bodyPr>
          <a:lstStyle/>
          <a:p>
            <a:r>
              <a:rPr lang="en-US" sz="2800" b="1" kern="1200" dirty="0">
                <a:latin typeface="Bookman Old Style" panose="02050604050505020204" pitchFamily="18" charset="0"/>
                <a:cs typeface="Calibri" panose="020F0502020204030204" pitchFamily="34" charset="0"/>
              </a:rPr>
              <a:t>WELCOME TO</a:t>
            </a:r>
            <a:br>
              <a:rPr lang="en-US" sz="2800" b="1" kern="1200" dirty="0">
                <a:latin typeface="Bookman Old Style" panose="02050604050505020204" pitchFamily="18" charset="0"/>
                <a:cs typeface="Calibri" panose="020F0502020204030204" pitchFamily="34" charset="0"/>
              </a:rPr>
            </a:br>
            <a:r>
              <a:rPr lang="en-US" sz="2800" b="1" kern="1200" dirty="0">
                <a:latin typeface="Bookman Old Style" panose="02050604050505020204" pitchFamily="18" charset="0"/>
                <a:cs typeface="Calibri" panose="020F0502020204030204" pitchFamily="34" charset="0"/>
              </a:rPr>
              <a:t> STATE LEVEL BANKER COMMITTEE (SLBC) MEGHALAYA </a:t>
            </a:r>
            <a:br>
              <a:rPr lang="en-US" sz="2800" b="1" kern="1200" dirty="0">
                <a:latin typeface="Bookman Old Style" panose="02050604050505020204" pitchFamily="18" charset="0"/>
                <a:cs typeface="Calibri" panose="020F0502020204030204" pitchFamily="34" charset="0"/>
              </a:rPr>
            </a:br>
            <a:r>
              <a:rPr lang="en-US" sz="2800" b="1" kern="1200" dirty="0">
                <a:latin typeface="Bookman Old Style" panose="02050604050505020204" pitchFamily="18" charset="0"/>
                <a:cs typeface="Calibri" panose="020F0502020204030204" pitchFamily="34" charset="0"/>
              </a:rPr>
              <a:t>FOR  THE QUARTER ENDED </a:t>
            </a:r>
            <a:r>
              <a:rPr lang="en-US" sz="2800" b="1" dirty="0">
                <a:latin typeface="Bookman Old Style" panose="02050604050505020204" pitchFamily="18" charset="0"/>
                <a:cs typeface="Calibri" panose="020F0502020204030204" pitchFamily="34" charset="0"/>
              </a:rPr>
              <a:t>JUNE</a:t>
            </a:r>
            <a:r>
              <a:rPr lang="en-US" sz="2800" b="1" kern="1200" dirty="0">
                <a:latin typeface="Bookman Old Style" panose="02050604050505020204" pitchFamily="18" charset="0"/>
                <a:cs typeface="Calibri" panose="020F0502020204030204" pitchFamily="34" charset="0"/>
              </a:rPr>
              <a:t> 2022 </a:t>
            </a:r>
            <a:br>
              <a:rPr lang="en-US" sz="2800" b="1" kern="1200" dirty="0">
                <a:latin typeface="Bookman Old Style" panose="02050604050505020204" pitchFamily="18" charset="0"/>
                <a:cs typeface="Calibri" panose="020F0502020204030204" pitchFamily="34" charset="0"/>
              </a:rPr>
            </a:br>
            <a:r>
              <a:rPr lang="en-US" sz="2800" b="1" kern="1200" dirty="0">
                <a:latin typeface="Bookman Old Style" panose="02050604050505020204" pitchFamily="18" charset="0"/>
                <a:cs typeface="Calibri" panose="020F0502020204030204" pitchFamily="34" charset="0"/>
              </a:rPr>
              <a:t>ON SEPTEMBER 29</a:t>
            </a:r>
            <a:r>
              <a:rPr lang="en-US" sz="2800" b="1" kern="1200" baseline="30000" dirty="0">
                <a:latin typeface="Bookman Old Style" panose="02050604050505020204" pitchFamily="18" charset="0"/>
                <a:cs typeface="Calibri" panose="020F0502020204030204" pitchFamily="34" charset="0"/>
              </a:rPr>
              <a:t>th</a:t>
            </a:r>
            <a:r>
              <a:rPr lang="en-US" sz="2800" b="1" kern="1200" dirty="0">
                <a:latin typeface="Bookman Old Style" panose="02050604050505020204" pitchFamily="18" charset="0"/>
                <a:cs typeface="Calibri" panose="020F0502020204030204" pitchFamily="34" charset="0"/>
              </a:rPr>
              <a:t>, </a:t>
            </a:r>
            <a:r>
              <a:rPr lang="en-US" sz="2800" b="1" dirty="0">
                <a:latin typeface="Bookman Old Style" panose="02050604050505020204" pitchFamily="18" charset="0"/>
                <a:cs typeface="Calibri" panose="020F0502020204030204" pitchFamily="34" charset="0"/>
              </a:rPr>
              <a:t>2022</a:t>
            </a:r>
            <a:endParaRPr lang="en-IN" sz="2800" dirty="0">
              <a:latin typeface="Bookman Old Style" panose="02050604050505020204" pitchFamily="18" charset="0"/>
              <a:cs typeface="Calibri" panose="020F0502020204030204" pitchFamily="34" charset="0"/>
            </a:endParaRPr>
          </a:p>
        </p:txBody>
      </p:sp>
      <p:sp>
        <p:nvSpPr>
          <p:cNvPr id="54" name="Content Placeholder 53">
            <a:extLst>
              <a:ext uri="{FF2B5EF4-FFF2-40B4-BE49-F238E27FC236}">
                <a16:creationId xmlns:a16="http://schemas.microsoft.com/office/drawing/2014/main" id="{1D1F182C-EBDC-EC43-202D-F6E1C1FF93BC}"/>
              </a:ext>
            </a:extLst>
          </p:cNvPr>
          <p:cNvSpPr>
            <a:spLocks noGrp="1"/>
          </p:cNvSpPr>
          <p:nvPr>
            <p:ph idx="1"/>
          </p:nvPr>
        </p:nvSpPr>
        <p:spPr>
          <a:xfrm>
            <a:off x="114292" y="4642112"/>
            <a:ext cx="2949679" cy="1906863"/>
          </a:xfrm>
        </p:spPr>
        <p:txBody>
          <a:bodyPr>
            <a:normAutofit fontScale="77500" lnSpcReduction="20000"/>
          </a:bodyPr>
          <a:lstStyle/>
          <a:p>
            <a:pPr marL="0" indent="0" algn="ctr">
              <a:spcBef>
                <a:spcPts val="0"/>
              </a:spcBef>
              <a:buNone/>
            </a:pPr>
            <a:r>
              <a:rPr lang="en-US" sz="3200" b="1" dirty="0">
                <a:latin typeface="Gabriola" panose="04040605051002020D02" pitchFamily="82" charset="0"/>
                <a:cs typeface="Aharoni" panose="02010803020104030203" pitchFamily="2" charset="-79"/>
              </a:rPr>
              <a:t>STATE BANK OF INDIA </a:t>
            </a:r>
          </a:p>
          <a:p>
            <a:pPr marL="0" indent="0" algn="ctr">
              <a:spcBef>
                <a:spcPts val="0"/>
              </a:spcBef>
              <a:buNone/>
            </a:pPr>
            <a:r>
              <a:rPr lang="en-US" sz="3200" b="1" dirty="0">
                <a:latin typeface="Gabriola" panose="04040605051002020D02" pitchFamily="82" charset="0"/>
                <a:cs typeface="Aharoni" panose="02010803020104030203" pitchFamily="2" charset="-79"/>
              </a:rPr>
              <a:t>ADMINISTRATIVE OFFICE</a:t>
            </a:r>
          </a:p>
          <a:p>
            <a:pPr marL="0" indent="0" algn="ctr">
              <a:spcBef>
                <a:spcPts val="0"/>
              </a:spcBef>
              <a:buNone/>
            </a:pPr>
            <a:r>
              <a:rPr lang="en-US" sz="3200" b="1" dirty="0">
                <a:latin typeface="Gabriola" panose="04040605051002020D02" pitchFamily="82" charset="0"/>
                <a:cs typeface="Aharoni" panose="02010803020104030203" pitchFamily="2" charset="-79"/>
              </a:rPr>
              <a:t>BAWRI MANSION </a:t>
            </a:r>
          </a:p>
          <a:p>
            <a:pPr marL="0" indent="0" algn="ctr">
              <a:spcBef>
                <a:spcPts val="0"/>
              </a:spcBef>
              <a:buNone/>
            </a:pPr>
            <a:r>
              <a:rPr lang="en-US" sz="3200" b="1" dirty="0">
                <a:latin typeface="Gabriola" panose="04040605051002020D02" pitchFamily="82" charset="0"/>
                <a:cs typeface="Aharoni" panose="02010803020104030203" pitchFamily="2" charset="-79"/>
              </a:rPr>
              <a:t>SHILLONG-793001</a:t>
            </a:r>
          </a:p>
          <a:p>
            <a:endParaRPr lang="en-US" sz="2000" dirty="0"/>
          </a:p>
        </p:txBody>
      </p:sp>
      <p:pic>
        <p:nvPicPr>
          <p:cNvPr id="9" name="Picture 8" descr="A close-up of a cave&#10;&#10;Description automatically generated with medium confidence">
            <a:extLst>
              <a:ext uri="{FF2B5EF4-FFF2-40B4-BE49-F238E27FC236}">
                <a16:creationId xmlns:a16="http://schemas.microsoft.com/office/drawing/2014/main" id="{BD012DA7-CAAE-4CC8-A9C6-E343FA75377D}"/>
              </a:ext>
            </a:extLst>
          </p:cNvPr>
          <p:cNvPicPr>
            <a:picLocks noChangeAspect="1"/>
          </p:cNvPicPr>
          <p:nvPr/>
        </p:nvPicPr>
        <p:blipFill rotWithShape="1">
          <a:blip r:embed="rId2">
            <a:extLst>
              <a:ext uri="{28A0092B-C50C-407E-A947-70E740481C1C}">
                <a14:useLocalDpi xmlns:a14="http://schemas.microsoft.com/office/drawing/2010/main" val="0"/>
              </a:ext>
            </a:extLst>
          </a:blip>
          <a:srcRect l="19892" r="9610"/>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7" name="Content Placeholder 6" descr="A waterfall in a cave&#10;&#10;Description automatically generated with medium confidence">
            <a:extLst>
              <a:ext uri="{FF2B5EF4-FFF2-40B4-BE49-F238E27FC236}">
                <a16:creationId xmlns:a16="http://schemas.microsoft.com/office/drawing/2014/main" id="{1504464C-656B-4C45-8294-9A7470CD90D8}"/>
              </a:ext>
            </a:extLst>
          </p:cNvPr>
          <p:cNvPicPr>
            <a:picLocks noChangeAspect="1"/>
          </p:cNvPicPr>
          <p:nvPr/>
        </p:nvPicPr>
        <p:blipFill rotWithShape="1">
          <a:blip r:embed="rId3">
            <a:extLst>
              <a:ext uri="{28A0092B-C50C-407E-A947-70E740481C1C}">
                <a14:useLocalDpi xmlns:a14="http://schemas.microsoft.com/office/drawing/2010/main" val="0"/>
              </a:ext>
            </a:extLst>
          </a:blip>
          <a:srcRect l="35163" r="5395"/>
          <a:stretch/>
        </p:blipFill>
        <p:spPr>
          <a:xfrm>
            <a:off x="6096000" y="2211355"/>
            <a:ext cx="2571488" cy="464664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13" name="Content Placeholder 12" descr="A picture containing text, nature, night sky&#10;&#10;Description automatically generated">
            <a:extLst>
              <a:ext uri="{FF2B5EF4-FFF2-40B4-BE49-F238E27FC236}">
                <a16:creationId xmlns:a16="http://schemas.microsoft.com/office/drawing/2014/main" id="{FE20FD1F-D6BC-4848-B77F-2271285E04B8}"/>
              </a:ext>
            </a:extLst>
          </p:cNvPr>
          <p:cNvPicPr>
            <a:picLocks noChangeAspect="1"/>
          </p:cNvPicPr>
          <p:nvPr/>
        </p:nvPicPr>
        <p:blipFill rotWithShape="1">
          <a:blip r:embed="rId4">
            <a:extLst>
              <a:ext uri="{28A0092B-C50C-407E-A947-70E740481C1C}">
                <a14:useLocalDpi xmlns:a14="http://schemas.microsoft.com/office/drawing/2010/main" val="0"/>
              </a:ext>
            </a:extLst>
          </a:blip>
          <a:srcRect l="10133" r="12489" b="-1"/>
          <a:stretch/>
        </p:blipFill>
        <p:spPr>
          <a:xfrm>
            <a:off x="7927596" y="-5"/>
            <a:ext cx="4273303"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864380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5F360-75E1-47B5-AB98-416DAB18D0DF}"/>
              </a:ext>
            </a:extLst>
          </p:cNvPr>
          <p:cNvSpPr txBox="1"/>
          <p:nvPr/>
        </p:nvSpPr>
        <p:spPr>
          <a:xfrm>
            <a:off x="4810369" y="135761"/>
            <a:ext cx="2571262"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7" name="TextBox 6">
            <a:extLst>
              <a:ext uri="{FF2B5EF4-FFF2-40B4-BE49-F238E27FC236}">
                <a16:creationId xmlns:a16="http://schemas.microsoft.com/office/drawing/2014/main" id="{C8CF9754-D368-4D0A-BC64-D43556D88072}"/>
              </a:ext>
            </a:extLst>
          </p:cNvPr>
          <p:cNvSpPr txBox="1"/>
          <p:nvPr/>
        </p:nvSpPr>
        <p:spPr>
          <a:xfrm>
            <a:off x="422030" y="839230"/>
            <a:ext cx="10816493" cy="923330"/>
          </a:xfrm>
          <a:prstGeom prst="rect">
            <a:avLst/>
          </a:prstGeom>
          <a:noFill/>
        </p:spPr>
        <p:txBody>
          <a:bodyPr wrap="square">
            <a:spAutoFit/>
          </a:bodyPr>
          <a:lstStyle/>
          <a:p>
            <a:pPr marL="285750" indent="-285750" algn="just">
              <a:buFont typeface="Wingdings" panose="05000000000000000000" pitchFamily="2" charset="2"/>
              <a:buChar char="Ø"/>
            </a:pPr>
            <a:r>
              <a:rPr lang="en-US" b="1" u="sng" kern="50" dirty="0">
                <a:effectLst/>
                <a:latin typeface="+mj-lt"/>
                <a:ea typeface="Lucida Sans Unicode" panose="020B0602030504020204" pitchFamily="34" charset="0"/>
                <a:cs typeface="Arial" panose="020B0604020202020204" pitchFamily="34" charset="0"/>
              </a:rPr>
              <a:t>Agenda 3:</a:t>
            </a:r>
            <a:r>
              <a:rPr lang="en-US" b="1" kern="50" dirty="0">
                <a:effectLst/>
                <a:latin typeface="+mj-lt"/>
                <a:ea typeface="Lucida Sans Unicode" panose="020B0602030504020204" pitchFamily="34" charset="0"/>
                <a:cs typeface="Arial" panose="020B0604020202020204" pitchFamily="34" charset="0"/>
              </a:rPr>
              <a:t> </a:t>
            </a:r>
            <a:r>
              <a:rPr lang="en-US" b="1" u="sng" kern="50" dirty="0">
                <a:effectLst/>
                <a:latin typeface="+mj-lt"/>
                <a:ea typeface="Lucida Sans Unicode" panose="020B0602030504020204" pitchFamily="34" charset="0"/>
                <a:cs typeface="Arial" panose="020B0604020202020204" pitchFamily="34" charset="0"/>
              </a:rPr>
              <a:t>Review of Business Development and Credit Disbursement by Banks in FY2022-23</a:t>
            </a:r>
            <a:endParaRPr lang="en-IN" b="1" kern="50" dirty="0">
              <a:effectLst/>
              <a:latin typeface="+mj-lt"/>
              <a:ea typeface="Lucida Sans Unicode" panose="020B0602030504020204" pitchFamily="34" charset="0"/>
              <a:cs typeface="Tahoma" panose="020B0604030504040204" pitchFamily="34" charset="0"/>
            </a:endParaRPr>
          </a:p>
          <a:p>
            <a:pPr algn="just"/>
            <a:r>
              <a:rPr lang="en-US" b="1" kern="50" dirty="0">
                <a:effectLst/>
                <a:latin typeface="+mj-lt"/>
                <a:ea typeface="Lucida Sans Unicode" panose="020B0602030504020204" pitchFamily="34" charset="0"/>
                <a:cs typeface="Tahoma" panose="020B0604030504040204" pitchFamily="34" charset="0"/>
              </a:rPr>
              <a:t> </a:t>
            </a:r>
            <a:endParaRPr lang="en-US" b="1" u="sng" kern="50" dirty="0">
              <a:effectLst/>
              <a:latin typeface="+mj-lt"/>
              <a:ea typeface="Lucida Sans Unicode" panose="020B0602030504020204" pitchFamily="34" charset="0"/>
              <a:cs typeface="Arial" panose="020B0604020202020204" pitchFamily="34" charset="0"/>
            </a:endParaRPr>
          </a:p>
          <a:p>
            <a:pPr lvl="1"/>
            <a:r>
              <a:rPr lang="en-US" b="1" u="sng" kern="50" dirty="0">
                <a:effectLst/>
                <a:latin typeface="+mj-lt"/>
                <a:ea typeface="Lucida Sans Unicode" panose="020B0602030504020204" pitchFamily="34" charset="0"/>
                <a:cs typeface="Arial" panose="020B0604020202020204" pitchFamily="34" charset="0"/>
              </a:rPr>
              <a:t>Comparative position is as under:</a:t>
            </a:r>
            <a:r>
              <a:rPr lang="en-US" b="1" kern="50" dirty="0">
                <a:effectLst/>
                <a:latin typeface="+mj-lt"/>
                <a:ea typeface="Lucida Sans Unicode" panose="020B0602030504020204" pitchFamily="34" charset="0"/>
                <a:cs typeface="Arial" panose="020B0604020202020204" pitchFamily="34" charset="0"/>
              </a:rPr>
              <a:t> 						</a:t>
            </a:r>
            <a:r>
              <a:rPr lang="en-US" b="1" u="sng" kern="50" dirty="0">
                <a:effectLst/>
                <a:latin typeface="+mj-lt"/>
                <a:ea typeface="Lucida Sans Unicode" panose="020B0602030504020204" pitchFamily="34" charset="0"/>
                <a:cs typeface="Arial" panose="020B0604020202020204" pitchFamily="34" charset="0"/>
              </a:rPr>
              <a:t>(Amt. in Crores)</a:t>
            </a:r>
            <a:endParaRPr lang="en-IN" kern="50" dirty="0">
              <a:effectLst/>
              <a:latin typeface="+mj-lt"/>
              <a:ea typeface="Lucida Sans Unicode" panose="020B0602030504020204" pitchFamily="34" charset="0"/>
              <a:cs typeface="Tahoma" panose="020B0604030504040204" pitchFamily="34" charset="0"/>
            </a:endParaRPr>
          </a:p>
        </p:txBody>
      </p:sp>
      <p:graphicFrame>
        <p:nvGraphicFramePr>
          <p:cNvPr id="10" name="Table 9">
            <a:extLst>
              <a:ext uri="{FF2B5EF4-FFF2-40B4-BE49-F238E27FC236}">
                <a16:creationId xmlns:a16="http://schemas.microsoft.com/office/drawing/2014/main" id="{ECCFA5EE-7BE6-4ECD-AF3D-0EDCA72BE7FD}"/>
              </a:ext>
            </a:extLst>
          </p:cNvPr>
          <p:cNvGraphicFramePr>
            <a:graphicFrameLocks noGrp="1"/>
          </p:cNvGraphicFramePr>
          <p:nvPr>
            <p:extLst>
              <p:ext uri="{D42A27DB-BD31-4B8C-83A1-F6EECF244321}">
                <p14:modId xmlns:p14="http://schemas.microsoft.com/office/powerpoint/2010/main" val="607236747"/>
              </p:ext>
            </p:extLst>
          </p:nvPr>
        </p:nvGraphicFramePr>
        <p:xfrm>
          <a:off x="687752" y="1963629"/>
          <a:ext cx="7737232" cy="1929474"/>
        </p:xfrm>
        <a:graphic>
          <a:graphicData uri="http://schemas.openxmlformats.org/drawingml/2006/table">
            <a:tbl>
              <a:tblPr firstRow="1" bandRow="1">
                <a:tableStyleId>{3B4B98B0-60AC-42C2-AFA5-B58CD77FA1E5}</a:tableStyleId>
              </a:tblPr>
              <a:tblGrid>
                <a:gridCol w="3188679">
                  <a:extLst>
                    <a:ext uri="{9D8B030D-6E8A-4147-A177-3AD203B41FA5}">
                      <a16:colId xmlns:a16="http://schemas.microsoft.com/office/drawing/2014/main" val="4134150907"/>
                    </a:ext>
                  </a:extLst>
                </a:gridCol>
                <a:gridCol w="1594337">
                  <a:extLst>
                    <a:ext uri="{9D8B030D-6E8A-4147-A177-3AD203B41FA5}">
                      <a16:colId xmlns:a16="http://schemas.microsoft.com/office/drawing/2014/main" val="1630782636"/>
                    </a:ext>
                  </a:extLst>
                </a:gridCol>
                <a:gridCol w="1719385">
                  <a:extLst>
                    <a:ext uri="{9D8B030D-6E8A-4147-A177-3AD203B41FA5}">
                      <a16:colId xmlns:a16="http://schemas.microsoft.com/office/drawing/2014/main" val="1188178709"/>
                    </a:ext>
                  </a:extLst>
                </a:gridCol>
                <a:gridCol w="1234831">
                  <a:extLst>
                    <a:ext uri="{9D8B030D-6E8A-4147-A177-3AD203B41FA5}">
                      <a16:colId xmlns:a16="http://schemas.microsoft.com/office/drawing/2014/main" val="372830070"/>
                    </a:ext>
                  </a:extLst>
                </a:gridCol>
              </a:tblGrid>
              <a:tr h="195670">
                <a:tc>
                  <a:txBody>
                    <a:bodyPr/>
                    <a:lstStyle/>
                    <a:p>
                      <a:pPr algn="ctr">
                        <a:lnSpc>
                          <a:spcPct val="107000"/>
                        </a:lnSpc>
                      </a:pPr>
                      <a:r>
                        <a:rPr lang="en-IN" sz="1800" b="1" i="0" u="none" strike="noStrike" kern="1200" baseline="0" dirty="0">
                          <a:solidFill>
                            <a:schemeClr val="tx1"/>
                          </a:solidFill>
                          <a:latin typeface="+mn-lt"/>
                          <a:ea typeface="+mn-ea"/>
                          <a:cs typeface="+mn-cs"/>
                        </a:rPr>
                        <a:t>Financial Year</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IN" sz="1800" b="1" i="0" u="none" strike="noStrike" kern="1200" baseline="0" dirty="0">
                          <a:solidFill>
                            <a:schemeClr val="tx1"/>
                          </a:solidFill>
                          <a:latin typeface="+mn-lt"/>
                          <a:ea typeface="+mn-ea"/>
                          <a:cs typeface="+mn-cs"/>
                        </a:rPr>
                        <a:t>Deposits</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IN" sz="1800" b="1" i="0" u="none" strike="noStrike" kern="1200" baseline="0" dirty="0">
                          <a:solidFill>
                            <a:schemeClr val="tx1"/>
                          </a:solidFill>
                          <a:latin typeface="+mn-lt"/>
                          <a:ea typeface="+mn-ea"/>
                          <a:cs typeface="+mn-cs"/>
                        </a:rPr>
                        <a:t>Advances</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IN" sz="1800" b="1" i="0" u="none" strike="noStrike" kern="1200" baseline="0" dirty="0">
                          <a:solidFill>
                            <a:schemeClr val="tx1"/>
                          </a:solidFill>
                          <a:latin typeface="+mn-lt"/>
                          <a:ea typeface="+mn-ea"/>
                          <a:cs typeface="+mn-cs"/>
                        </a:rPr>
                        <a:t>CD Ratio</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100825"/>
                  </a:ext>
                </a:extLst>
              </a:tr>
              <a:tr h="344690">
                <a:tc>
                  <a:txBody>
                    <a:bodyPr/>
                    <a:lstStyle/>
                    <a:p>
                      <a:pPr>
                        <a:lnSpc>
                          <a:spcPct val="107000"/>
                        </a:lnSpc>
                      </a:pPr>
                      <a:r>
                        <a:rPr lang="en-IN" sz="1800" b="0" i="0" u="none" strike="noStrike" kern="1200" baseline="0" dirty="0">
                          <a:solidFill>
                            <a:schemeClr val="tx1"/>
                          </a:solidFill>
                          <a:latin typeface="+mn-lt"/>
                          <a:ea typeface="+mn-ea"/>
                          <a:cs typeface="+mn-cs"/>
                        </a:rPr>
                        <a:t>June-2021 (FY 2021-22)</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IN" sz="1800" b="0" i="0" u="none" strike="noStrike" kern="1200" baseline="0" dirty="0">
                          <a:solidFill>
                            <a:schemeClr val="tx1"/>
                          </a:solidFill>
                          <a:latin typeface="+mn-lt"/>
                          <a:ea typeface="+mn-ea"/>
                          <a:cs typeface="+mn-cs"/>
                        </a:rPr>
                        <a:t>30120.62</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IN" sz="1800" b="0" i="0" u="none" strike="noStrike" kern="1200" baseline="0" dirty="0">
                          <a:solidFill>
                            <a:schemeClr val="tx1"/>
                          </a:solidFill>
                          <a:latin typeface="+mn-lt"/>
                          <a:ea typeface="+mn-ea"/>
                          <a:cs typeface="+mn-cs"/>
                        </a:rPr>
                        <a:t>13237.12</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IN" sz="1800" b="0" i="0" u="none" strike="noStrike" kern="1200" baseline="0" dirty="0">
                          <a:solidFill>
                            <a:schemeClr val="tx1"/>
                          </a:solidFill>
                          <a:latin typeface="+mn-lt"/>
                          <a:ea typeface="+mn-ea"/>
                          <a:cs typeface="+mn-cs"/>
                        </a:rPr>
                        <a:t>43.95%</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978795"/>
                  </a:ext>
                </a:extLst>
              </a:tr>
              <a:tr h="320959">
                <a:tc>
                  <a:txBody>
                    <a:bodyPr/>
                    <a:lstStyle/>
                    <a:p>
                      <a:pPr>
                        <a:lnSpc>
                          <a:spcPct val="107000"/>
                        </a:lnSpc>
                      </a:pPr>
                      <a:r>
                        <a:rPr lang="en-IN" sz="1800" b="0" i="0" u="none" strike="noStrike" kern="1200" baseline="0" dirty="0">
                          <a:solidFill>
                            <a:schemeClr val="tx1"/>
                          </a:solidFill>
                          <a:latin typeface="+mn-lt"/>
                          <a:ea typeface="+mn-ea"/>
                          <a:cs typeface="+mn-cs"/>
                        </a:rPr>
                        <a:t>September-2021 (FY 2021-22)</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IN" sz="1800" b="0" i="0" u="none" strike="noStrike" kern="1200" baseline="0" dirty="0">
                          <a:solidFill>
                            <a:schemeClr val="tx1"/>
                          </a:solidFill>
                          <a:latin typeface="+mn-lt"/>
                          <a:ea typeface="+mn-ea"/>
                          <a:cs typeface="+mn-cs"/>
                        </a:rPr>
                        <a:t>30504.93</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IN" sz="1800" b="0" i="0" u="none" strike="noStrike" kern="1200" baseline="0" dirty="0">
                          <a:solidFill>
                            <a:schemeClr val="tx1"/>
                          </a:solidFill>
                          <a:latin typeface="+mn-lt"/>
                          <a:ea typeface="+mn-ea"/>
                          <a:cs typeface="+mn-cs"/>
                        </a:rPr>
                        <a:t>12326.47</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IN" sz="1800" b="0" i="0" u="none" strike="noStrike" kern="1200" baseline="0" dirty="0">
                          <a:solidFill>
                            <a:schemeClr val="tx1"/>
                          </a:solidFill>
                          <a:latin typeface="+mn-lt"/>
                          <a:ea typeface="+mn-ea"/>
                          <a:cs typeface="+mn-cs"/>
                        </a:rPr>
                        <a:t>40.41%</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690644"/>
                  </a:ext>
                </a:extLst>
              </a:tr>
              <a:tr h="344120">
                <a:tc>
                  <a:txBody>
                    <a:bodyPr/>
                    <a:lstStyle/>
                    <a:p>
                      <a:pPr>
                        <a:lnSpc>
                          <a:spcPct val="107000"/>
                        </a:lnSpc>
                      </a:pPr>
                      <a:r>
                        <a:rPr lang="en-IN" sz="1800" b="0" i="0" u="none" strike="noStrike" kern="1200" baseline="0" dirty="0">
                          <a:solidFill>
                            <a:schemeClr val="tx1"/>
                          </a:solidFill>
                          <a:latin typeface="+mn-lt"/>
                          <a:ea typeface="+mn-ea"/>
                          <a:cs typeface="+mn-cs"/>
                        </a:rPr>
                        <a:t>December-2021 (FY 2021-22)</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IN" sz="1800" b="0" i="0" u="none" strike="noStrike" kern="1200" baseline="0" dirty="0">
                          <a:solidFill>
                            <a:schemeClr val="tx1"/>
                          </a:solidFill>
                          <a:latin typeface="+mn-lt"/>
                          <a:ea typeface="+mn-ea"/>
                          <a:cs typeface="+mn-cs"/>
                        </a:rPr>
                        <a:t>31420.61</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IN" sz="1800" b="0" i="0" u="none" strike="noStrike" kern="1200" baseline="0" dirty="0">
                          <a:solidFill>
                            <a:schemeClr val="tx1"/>
                          </a:solidFill>
                          <a:latin typeface="+mn-lt"/>
                          <a:ea typeface="+mn-ea"/>
                          <a:cs typeface="+mn-cs"/>
                        </a:rPr>
                        <a:t>13745.78</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IN" sz="1800" b="0" i="0" u="none" strike="noStrike" kern="1200" baseline="0" dirty="0">
                          <a:solidFill>
                            <a:schemeClr val="tx1"/>
                          </a:solidFill>
                          <a:latin typeface="+mn-lt"/>
                          <a:ea typeface="+mn-ea"/>
                          <a:cs typeface="+mn-cs"/>
                        </a:rPr>
                        <a:t>43.75%</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1264971502"/>
                  </a:ext>
                </a:extLst>
              </a:tr>
              <a:tr h="233691">
                <a:tc>
                  <a:txBody>
                    <a:bodyPr/>
                    <a:lstStyle/>
                    <a:p>
                      <a:pPr>
                        <a:lnSpc>
                          <a:spcPct val="107000"/>
                        </a:lnSpc>
                      </a:pPr>
                      <a:r>
                        <a:rPr lang="en-IN" sz="1800" b="0" i="0" u="none" strike="noStrike" kern="1200" baseline="0" dirty="0">
                          <a:solidFill>
                            <a:schemeClr val="tx1"/>
                          </a:solidFill>
                          <a:latin typeface="+mn-lt"/>
                          <a:ea typeface="+mn-ea"/>
                          <a:cs typeface="+mn-cs"/>
                        </a:rPr>
                        <a:t>March-2022 (FY 2021-22)</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IN" sz="1800" b="0" i="0" u="none" strike="noStrike" kern="1200" baseline="0" dirty="0">
                          <a:solidFill>
                            <a:schemeClr val="tx1"/>
                          </a:solidFill>
                          <a:latin typeface="+mn-lt"/>
                          <a:ea typeface="+mn-ea"/>
                          <a:cs typeface="+mn-cs"/>
                        </a:rPr>
                        <a:t>34228.56</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IN" sz="1800" b="0" i="0" u="none" strike="noStrike" kern="1200" baseline="0" dirty="0">
                          <a:solidFill>
                            <a:schemeClr val="tx1"/>
                          </a:solidFill>
                          <a:latin typeface="+mn-lt"/>
                          <a:ea typeface="+mn-ea"/>
                          <a:cs typeface="+mn-cs"/>
                        </a:rPr>
                        <a:t>14347.48</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IN" sz="1800" b="0" i="0" u="none" strike="noStrike" kern="1200" baseline="0" dirty="0">
                          <a:solidFill>
                            <a:schemeClr val="tx1"/>
                          </a:solidFill>
                          <a:latin typeface="+mn-lt"/>
                          <a:ea typeface="+mn-ea"/>
                          <a:cs typeface="+mn-cs"/>
                        </a:rPr>
                        <a:t>41.92%</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1820415054"/>
                  </a:ext>
                </a:extLst>
              </a:tr>
              <a:tr h="359507">
                <a:tc>
                  <a:txBody>
                    <a:bodyPr/>
                    <a:lstStyle/>
                    <a:p>
                      <a:pPr>
                        <a:lnSpc>
                          <a:spcPct val="107000"/>
                        </a:lnSpc>
                      </a:pPr>
                      <a:r>
                        <a:rPr lang="en-IN" sz="1800" b="0" i="0" u="none" strike="noStrike" kern="1200" baseline="0" dirty="0">
                          <a:solidFill>
                            <a:schemeClr val="tx1"/>
                          </a:solidFill>
                          <a:latin typeface="+mn-lt"/>
                          <a:ea typeface="+mn-ea"/>
                          <a:cs typeface="+mn-cs"/>
                        </a:rPr>
                        <a:t>June 2022 (FY 2022-23)</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IN" sz="1800" b="0" i="0" u="none" strike="noStrike" kern="1200" baseline="0" dirty="0">
                          <a:solidFill>
                            <a:schemeClr val="tx1"/>
                          </a:solidFill>
                          <a:latin typeface="+mn-lt"/>
                          <a:ea typeface="+mn-ea"/>
                          <a:cs typeface="+mn-cs"/>
                        </a:rPr>
                        <a:t>33570.15</a:t>
                      </a:r>
                      <a:endParaRPr lang="en-IN" sz="1800" b="1" dirty="0">
                        <a:solidFill>
                          <a:schemeClr val="accent3">
                            <a:lumMod val="7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IN" sz="1800" b="0" i="0" u="none" strike="noStrike" kern="1200" baseline="0" dirty="0">
                          <a:solidFill>
                            <a:schemeClr val="tx1"/>
                          </a:solidFill>
                          <a:latin typeface="+mn-lt"/>
                          <a:ea typeface="+mn-ea"/>
                          <a:cs typeface="+mn-cs"/>
                        </a:rPr>
                        <a:t>14595.44</a:t>
                      </a:r>
                      <a:endParaRPr lang="en-IN" sz="1800" b="1" dirty="0">
                        <a:solidFill>
                          <a:schemeClr val="accent3">
                            <a:lumMod val="7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IN" sz="1800" b="0" i="0" u="none" strike="noStrike" kern="1200" baseline="0" dirty="0">
                          <a:solidFill>
                            <a:schemeClr val="tx1"/>
                          </a:solidFill>
                          <a:latin typeface="+mn-lt"/>
                          <a:ea typeface="+mn-ea"/>
                          <a:cs typeface="+mn-cs"/>
                        </a:rPr>
                        <a:t>43.48%</a:t>
                      </a:r>
                      <a:endParaRPr lang="en-IN" sz="18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972416261"/>
                  </a:ext>
                </a:extLst>
              </a:tr>
            </a:tbl>
          </a:graphicData>
        </a:graphic>
      </p:graphicFrame>
      <p:sp>
        <p:nvSpPr>
          <p:cNvPr id="12" name="TextBox 11">
            <a:extLst>
              <a:ext uri="{FF2B5EF4-FFF2-40B4-BE49-F238E27FC236}">
                <a16:creationId xmlns:a16="http://schemas.microsoft.com/office/drawing/2014/main" id="{2025E822-AA68-4A33-9459-736306E4E2AA}"/>
              </a:ext>
            </a:extLst>
          </p:cNvPr>
          <p:cNvSpPr txBox="1"/>
          <p:nvPr/>
        </p:nvSpPr>
        <p:spPr>
          <a:xfrm>
            <a:off x="422030" y="4498752"/>
            <a:ext cx="10816492" cy="1200329"/>
          </a:xfrm>
          <a:prstGeom prst="rect">
            <a:avLst/>
          </a:prstGeom>
          <a:noFill/>
        </p:spPr>
        <p:txBody>
          <a:bodyPr wrap="square">
            <a:spAutoFit/>
          </a:bodyPr>
          <a:lstStyle/>
          <a:p>
            <a:pPr algn="just"/>
            <a:r>
              <a:rPr lang="en-US" sz="1800" b="1" u="sng" kern="50" dirty="0">
                <a:effectLst/>
                <a:latin typeface="+mj-lt"/>
                <a:ea typeface="Lucida Sans Unicode" panose="020B0602030504020204" pitchFamily="34" charset="0"/>
                <a:cs typeface="Arial" panose="020B0604020202020204" pitchFamily="34" charset="0"/>
              </a:rPr>
              <a:t>Banks with CD ratio of less than 20%</a:t>
            </a:r>
            <a:endParaRPr lang="en-IN" sz="1800" b="1" kern="50" dirty="0">
              <a:effectLst/>
              <a:latin typeface="+mj-lt"/>
              <a:ea typeface="Lucida Sans Unicode" panose="020B0602030504020204" pitchFamily="34" charset="0"/>
              <a:cs typeface="Tahoma" panose="020B0604030504040204" pitchFamily="34" charset="0"/>
            </a:endParaRPr>
          </a:p>
          <a:p>
            <a:pPr algn="just"/>
            <a:r>
              <a:rPr lang="en-US" sz="1800" b="1" kern="50" dirty="0">
                <a:effectLst/>
                <a:latin typeface="Arial Narrow" panose="020B0606020202030204" pitchFamily="34" charset="0"/>
                <a:ea typeface="Lucida Sans Unicode" panose="020B0602030504020204" pitchFamily="34" charset="0"/>
                <a:cs typeface="Arial" panose="020B0604020202020204" pitchFamily="34" charset="0"/>
              </a:rPr>
              <a:t> </a:t>
            </a:r>
          </a:p>
          <a:p>
            <a:pPr algn="just"/>
            <a:r>
              <a:rPr lang="en-IN" sz="1800" b="0" i="0" u="none" strike="noStrike" baseline="0" dirty="0">
                <a:latin typeface="+mj-lt"/>
              </a:rPr>
              <a:t>Eight banks out of 32 Banks are with CD ratio of less than 20% as on 30-06-2022. Three banks </a:t>
            </a:r>
            <a:r>
              <a:rPr lang="en-IN" sz="1800" b="0" i="0" u="none" strike="noStrike" baseline="0" dirty="0" err="1">
                <a:latin typeface="+mj-lt"/>
              </a:rPr>
              <a:t>i.e</a:t>
            </a:r>
            <a:r>
              <a:rPr lang="en-IN" sz="1800" b="0" i="0" u="none" strike="noStrike" baseline="0" dirty="0">
                <a:latin typeface="+mj-lt"/>
              </a:rPr>
              <a:t> KMB, Jana Small Finance Bank, and ESAF Small Finance Bank have not sanctioned any loan during June-2022 quarter.</a:t>
            </a:r>
            <a:endParaRPr lang="en-IN" sz="1800" b="1" kern="50" dirty="0">
              <a:effectLst/>
              <a:latin typeface="+mj-lt"/>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86972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5F360-75E1-47B5-AB98-416DAB18D0DF}"/>
              </a:ext>
            </a:extLst>
          </p:cNvPr>
          <p:cNvSpPr txBox="1"/>
          <p:nvPr/>
        </p:nvSpPr>
        <p:spPr>
          <a:xfrm>
            <a:off x="4810369" y="135761"/>
            <a:ext cx="2571262"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7" name="TextBox 6">
            <a:extLst>
              <a:ext uri="{FF2B5EF4-FFF2-40B4-BE49-F238E27FC236}">
                <a16:creationId xmlns:a16="http://schemas.microsoft.com/office/drawing/2014/main" id="{C8CF9754-D368-4D0A-BC64-D43556D88072}"/>
              </a:ext>
            </a:extLst>
          </p:cNvPr>
          <p:cNvSpPr txBox="1"/>
          <p:nvPr/>
        </p:nvSpPr>
        <p:spPr>
          <a:xfrm>
            <a:off x="422030" y="739417"/>
            <a:ext cx="10816493" cy="369332"/>
          </a:xfrm>
          <a:prstGeom prst="rect">
            <a:avLst/>
          </a:prstGeom>
          <a:noFill/>
        </p:spPr>
        <p:txBody>
          <a:bodyPr wrap="square">
            <a:spAutoFit/>
          </a:bodyPr>
          <a:lstStyle/>
          <a:p>
            <a:pPr marL="285750" indent="-285750" algn="just">
              <a:buFont typeface="Wingdings" panose="05000000000000000000" pitchFamily="2" charset="2"/>
              <a:buChar char="Ø"/>
            </a:pPr>
            <a:r>
              <a:rPr lang="en-US" sz="1800" b="1" u="sng" kern="50" dirty="0">
                <a:effectLst/>
                <a:latin typeface="+mj-lt"/>
                <a:ea typeface="Lucida Sans Unicode" panose="020B0602030504020204" pitchFamily="34" charset="0"/>
                <a:cs typeface="Arial" panose="020B0604020202020204" pitchFamily="34" charset="0"/>
              </a:rPr>
              <a:t>Agenda 3:</a:t>
            </a:r>
            <a:r>
              <a:rPr lang="en-US" sz="1800" b="1" kern="50" dirty="0">
                <a:effectLst/>
                <a:latin typeface="+mj-lt"/>
                <a:ea typeface="Lucida Sans Unicode" panose="020B0602030504020204" pitchFamily="34" charset="0"/>
                <a:cs typeface="Arial" panose="020B0604020202020204" pitchFamily="34" charset="0"/>
              </a:rPr>
              <a:t> </a:t>
            </a:r>
            <a:r>
              <a:rPr lang="en-US" sz="1600" b="1" u="sng" kern="50" dirty="0">
                <a:effectLst/>
                <a:latin typeface="+mj-lt"/>
                <a:ea typeface="Lucida Sans Unicode" panose="020B0602030504020204" pitchFamily="34" charset="0"/>
                <a:cs typeface="Arial" panose="020B0604020202020204" pitchFamily="34" charset="0"/>
              </a:rPr>
              <a:t>Review of Business Development </a:t>
            </a:r>
            <a:r>
              <a:rPr lang="en-US" sz="1600" b="1" u="sng" kern="50" dirty="0">
                <a:effectLst/>
                <a:latin typeface="+mj-lt"/>
                <a:ea typeface="Lucida Sans Unicode" panose="020B0602030504020204" pitchFamily="34" charset="0"/>
                <a:cs typeface="Calibri" panose="020F0502020204030204" pitchFamily="34" charset="0"/>
              </a:rPr>
              <a:t>and Credit Disbursement </a:t>
            </a:r>
            <a:r>
              <a:rPr lang="en-US" sz="1600" b="1" u="sng" kern="50" dirty="0">
                <a:effectLst/>
                <a:latin typeface="+mj-lt"/>
                <a:ea typeface="Lucida Sans Unicode" panose="020B0602030504020204" pitchFamily="34" charset="0"/>
                <a:cs typeface="Arial" panose="020B0604020202020204" pitchFamily="34" charset="0"/>
              </a:rPr>
              <a:t>by Banks in FY 2022-23</a:t>
            </a:r>
            <a:endParaRPr lang="en-IN" sz="1600" b="1" kern="50" dirty="0">
              <a:effectLst/>
              <a:latin typeface="+mj-lt"/>
              <a:ea typeface="Lucida Sans Unicode" panose="020B0602030504020204" pitchFamily="34" charset="0"/>
              <a:cs typeface="Tahoma" panose="020B0604030504040204" pitchFamily="34" charset="0"/>
            </a:endParaRPr>
          </a:p>
        </p:txBody>
      </p:sp>
      <p:graphicFrame>
        <p:nvGraphicFramePr>
          <p:cNvPr id="10" name="Table 9">
            <a:extLst>
              <a:ext uri="{FF2B5EF4-FFF2-40B4-BE49-F238E27FC236}">
                <a16:creationId xmlns:a16="http://schemas.microsoft.com/office/drawing/2014/main" id="{ECCFA5EE-7BE6-4ECD-AF3D-0EDCA72BE7FD}"/>
              </a:ext>
            </a:extLst>
          </p:cNvPr>
          <p:cNvGraphicFramePr>
            <a:graphicFrameLocks noGrp="1"/>
          </p:cNvGraphicFramePr>
          <p:nvPr>
            <p:extLst>
              <p:ext uri="{D42A27DB-BD31-4B8C-83A1-F6EECF244321}">
                <p14:modId xmlns:p14="http://schemas.microsoft.com/office/powerpoint/2010/main" val="234516611"/>
              </p:ext>
            </p:extLst>
          </p:nvPr>
        </p:nvGraphicFramePr>
        <p:xfrm>
          <a:off x="422029" y="1835516"/>
          <a:ext cx="10816494" cy="4706171"/>
        </p:xfrm>
        <a:graphic>
          <a:graphicData uri="http://schemas.openxmlformats.org/drawingml/2006/table">
            <a:tbl>
              <a:tblPr firstRow="1" bandRow="1">
                <a:tableStyleId>{3B4B98B0-60AC-42C2-AFA5-B58CD77FA1E5}</a:tableStyleId>
              </a:tblPr>
              <a:tblGrid>
                <a:gridCol w="520328">
                  <a:extLst>
                    <a:ext uri="{9D8B030D-6E8A-4147-A177-3AD203B41FA5}">
                      <a16:colId xmlns:a16="http://schemas.microsoft.com/office/drawing/2014/main" val="4134150907"/>
                    </a:ext>
                  </a:extLst>
                </a:gridCol>
                <a:gridCol w="2696239">
                  <a:extLst>
                    <a:ext uri="{9D8B030D-6E8A-4147-A177-3AD203B41FA5}">
                      <a16:colId xmlns:a16="http://schemas.microsoft.com/office/drawing/2014/main" val="1630782636"/>
                    </a:ext>
                  </a:extLst>
                </a:gridCol>
                <a:gridCol w="1545213">
                  <a:extLst>
                    <a:ext uri="{9D8B030D-6E8A-4147-A177-3AD203B41FA5}">
                      <a16:colId xmlns:a16="http://schemas.microsoft.com/office/drawing/2014/main" val="1188178709"/>
                    </a:ext>
                  </a:extLst>
                </a:gridCol>
                <a:gridCol w="4643525">
                  <a:extLst>
                    <a:ext uri="{9D8B030D-6E8A-4147-A177-3AD203B41FA5}">
                      <a16:colId xmlns:a16="http://schemas.microsoft.com/office/drawing/2014/main" val="3874841973"/>
                    </a:ext>
                  </a:extLst>
                </a:gridCol>
                <a:gridCol w="1411189">
                  <a:extLst>
                    <a:ext uri="{9D8B030D-6E8A-4147-A177-3AD203B41FA5}">
                      <a16:colId xmlns:a16="http://schemas.microsoft.com/office/drawing/2014/main" val="372830070"/>
                    </a:ext>
                  </a:extLst>
                </a:gridCol>
              </a:tblGrid>
              <a:tr h="633253">
                <a:tc>
                  <a:txBody>
                    <a:bodyPr/>
                    <a:lstStyle/>
                    <a:p>
                      <a:pPr algn="ctr" fontAlgn="ctr"/>
                      <a:r>
                        <a:rPr lang="en-US" sz="1800" b="1" i="0" u="none" strike="noStrike" dirty="0">
                          <a:solidFill>
                            <a:schemeClr val="tx1"/>
                          </a:solidFill>
                          <a:effectLst/>
                          <a:latin typeface="+mj-lt"/>
                          <a:cs typeface="Arial" panose="020B0604020202020204" pitchFamily="34" charset="0"/>
                        </a:rPr>
                        <a:t>Sl.</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a:solidFill>
                            <a:schemeClr val="tx1"/>
                          </a:solidFill>
                          <a:effectLst/>
                          <a:latin typeface="+mj-lt"/>
                          <a:cs typeface="Arial" panose="020B0604020202020204" pitchFamily="34" charset="0"/>
                        </a:rPr>
                        <a:t>Bank Name</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a:solidFill>
                            <a:schemeClr val="tx1"/>
                          </a:solidFill>
                          <a:effectLst/>
                          <a:latin typeface="+mj-lt"/>
                          <a:cs typeface="Arial" panose="020B0604020202020204" pitchFamily="34" charset="0"/>
                        </a:rPr>
                        <a:t>March 2022 (%)</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a:solidFill>
                            <a:schemeClr val="tx1"/>
                          </a:solidFill>
                          <a:effectLst/>
                          <a:latin typeface="+mj-lt"/>
                          <a:cs typeface="Arial" panose="020B0604020202020204" pitchFamily="34" charset="0"/>
                        </a:rPr>
                        <a:t>Commitment</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tx1"/>
                          </a:solidFill>
                          <a:effectLst/>
                          <a:latin typeface="+mj-lt"/>
                          <a:cs typeface="Arial" panose="020B0604020202020204" pitchFamily="34" charset="0"/>
                        </a:rPr>
                        <a:t>June 2022 (%)</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100825"/>
                  </a:ext>
                </a:extLst>
              </a:tr>
              <a:tr h="727723">
                <a:tc>
                  <a:txBody>
                    <a:bodyPr/>
                    <a:lstStyle/>
                    <a:p>
                      <a:pPr algn="ctr" fontAlgn="ctr"/>
                      <a:r>
                        <a:rPr lang="en-US" sz="1800" b="1" i="0" u="none" strike="noStrike" dirty="0">
                          <a:solidFill>
                            <a:schemeClr val="tx1"/>
                          </a:solidFill>
                          <a:effectLst/>
                          <a:latin typeface="+mj-lt"/>
                          <a:cs typeface="Arial" panose="020B0604020202020204" pitchFamily="34" charset="0"/>
                        </a:rPr>
                        <a:t>1</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tx1"/>
                          </a:solidFill>
                          <a:effectLst/>
                          <a:latin typeface="+mj-lt"/>
                        </a:rPr>
                        <a:t>KMB</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a:solidFill>
                            <a:schemeClr val="tx1"/>
                          </a:solidFill>
                          <a:effectLst/>
                          <a:latin typeface="+mj-lt"/>
                        </a:rPr>
                        <a:t>0</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1" i="0" u="none" strike="noStrike" dirty="0">
                          <a:solidFill>
                            <a:schemeClr val="tx1"/>
                          </a:solidFill>
                          <a:effectLst/>
                          <a:latin typeface="+mj-lt"/>
                          <a:cs typeface="Arial" panose="020B0604020202020204" pitchFamily="34" charset="0"/>
                        </a:rPr>
                        <a:t>Low CD ratio issue was taken up with the CEO of KMB Bank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a:solidFill>
                            <a:schemeClr val="tx1"/>
                          </a:solidFill>
                          <a:effectLst/>
                          <a:latin typeface="+mj-lt"/>
                        </a:rPr>
                        <a:t>0</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1106050"/>
                  </a:ext>
                </a:extLst>
              </a:tr>
              <a:tr h="633253">
                <a:tc>
                  <a:txBody>
                    <a:bodyPr/>
                    <a:lstStyle/>
                    <a:p>
                      <a:pPr algn="ctr" fontAlgn="ctr"/>
                      <a:r>
                        <a:rPr lang="en-US" sz="1800" b="1" i="0" u="none" strike="noStrike">
                          <a:solidFill>
                            <a:schemeClr val="tx1"/>
                          </a:solidFill>
                          <a:effectLst/>
                          <a:latin typeface="+mj-lt"/>
                          <a:cs typeface="Arial" panose="020B0604020202020204" pitchFamily="34" charset="0"/>
                        </a:rPr>
                        <a:t>2</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tx1"/>
                          </a:solidFill>
                          <a:effectLst/>
                          <a:latin typeface="+mj-lt"/>
                          <a:cs typeface="Arial" panose="020B0604020202020204" pitchFamily="34" charset="0"/>
                        </a:rPr>
                        <a:t>Janata Small Finance Bank</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tx1"/>
                          </a:solidFill>
                          <a:effectLst/>
                          <a:latin typeface="+mj-lt"/>
                          <a:cs typeface="Arial" panose="020B0604020202020204" pitchFamily="34" charset="0"/>
                        </a:rPr>
                        <a:t>0</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1" i="0" u="none" strike="noStrike" dirty="0">
                          <a:solidFill>
                            <a:schemeClr val="tx1"/>
                          </a:solidFill>
                          <a:effectLst/>
                          <a:latin typeface="+mj-lt"/>
                          <a:cs typeface="Arial" panose="020B0604020202020204" pitchFamily="34" charset="0"/>
                        </a:rPr>
                        <a:t>Newly open Bank with one branch</a:t>
                      </a:r>
                    </a:p>
                    <a:p>
                      <a:pPr algn="l" fontAlgn="ct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a:solidFill>
                            <a:schemeClr val="tx1"/>
                          </a:solidFill>
                          <a:effectLst/>
                          <a:latin typeface="+mj-lt"/>
                          <a:cs typeface="Arial" panose="020B0604020202020204" pitchFamily="34" charset="0"/>
                        </a:rPr>
                        <a:t>0</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9897304"/>
                  </a:ext>
                </a:extLst>
              </a:tr>
              <a:tr h="461587">
                <a:tc>
                  <a:txBody>
                    <a:bodyPr/>
                    <a:lstStyle/>
                    <a:p>
                      <a:pPr algn="ctr" fontAlgn="ctr"/>
                      <a:r>
                        <a:rPr lang="en-US" sz="1800" b="1" i="0" u="none" strike="noStrike">
                          <a:solidFill>
                            <a:schemeClr val="tx1"/>
                          </a:solidFill>
                          <a:effectLst/>
                          <a:latin typeface="+mj-lt"/>
                          <a:cs typeface="Arial" panose="020B0604020202020204" pitchFamily="34" charset="0"/>
                        </a:rPr>
                        <a:t>3</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err="1">
                          <a:solidFill>
                            <a:schemeClr val="tx1"/>
                          </a:solidFill>
                          <a:effectLst/>
                          <a:latin typeface="+mj-lt"/>
                          <a:cs typeface="Arial" panose="020B0604020202020204" pitchFamily="34" charset="0"/>
                        </a:rPr>
                        <a:t>Esaf</a:t>
                      </a:r>
                      <a:r>
                        <a:rPr lang="en-US" sz="1800" b="1" i="0" u="none" strike="noStrike" dirty="0">
                          <a:solidFill>
                            <a:schemeClr val="tx1"/>
                          </a:solidFill>
                          <a:effectLst/>
                          <a:latin typeface="+mj-lt"/>
                          <a:cs typeface="Arial" panose="020B0604020202020204" pitchFamily="34" charset="0"/>
                        </a:rPr>
                        <a:t> Small Finance Bank</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tx1"/>
                          </a:solidFill>
                          <a:effectLst/>
                          <a:latin typeface="+mj-lt"/>
                          <a:cs typeface="Arial" panose="020B0604020202020204" pitchFamily="34" charset="0"/>
                        </a:rPr>
                        <a:t>1.96</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1" i="0" u="none" strike="noStrike" dirty="0">
                          <a:solidFill>
                            <a:schemeClr val="tx1"/>
                          </a:solidFill>
                          <a:effectLst/>
                          <a:latin typeface="+mj-lt"/>
                          <a:cs typeface="Arial" panose="020B0604020202020204" pitchFamily="34" charset="0"/>
                        </a:rPr>
                        <a:t>Newly open Bank with one branch</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tx1"/>
                          </a:solidFill>
                          <a:effectLst/>
                          <a:latin typeface="+mj-lt"/>
                          <a:cs typeface="Arial" panose="020B0604020202020204" pitchFamily="34" charset="0"/>
                        </a:rPr>
                        <a:t>2.20</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130116"/>
                  </a:ext>
                </a:extLst>
              </a:tr>
              <a:tr h="765907">
                <a:tc>
                  <a:txBody>
                    <a:bodyPr/>
                    <a:lstStyle/>
                    <a:p>
                      <a:pPr algn="ctr" fontAlgn="ctr"/>
                      <a:r>
                        <a:rPr lang="en-US" sz="1800" b="1" i="0" u="none" strike="noStrike">
                          <a:solidFill>
                            <a:schemeClr val="tx1"/>
                          </a:solidFill>
                          <a:effectLst/>
                          <a:latin typeface="+mj-lt"/>
                          <a:cs typeface="Arial" panose="020B0604020202020204" pitchFamily="34" charset="0"/>
                        </a:rPr>
                        <a:t>4</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tx1"/>
                          </a:solidFill>
                          <a:effectLst/>
                          <a:latin typeface="+mj-lt"/>
                          <a:cs typeface="Arial" panose="020B0604020202020204" pitchFamily="34" charset="0"/>
                        </a:rPr>
                        <a:t>South Indian Bank</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tx1"/>
                          </a:solidFill>
                          <a:effectLst/>
                          <a:latin typeface="+mj-lt"/>
                          <a:cs typeface="Arial" panose="020B0604020202020204" pitchFamily="34" charset="0"/>
                        </a:rPr>
                        <a:t>4.50</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800" b="1" i="0" u="none" strike="noStrike" dirty="0">
                          <a:solidFill>
                            <a:schemeClr val="tx1"/>
                          </a:solidFill>
                          <a:effectLst/>
                          <a:latin typeface="+mj-lt"/>
                          <a:cs typeface="Arial" panose="020B0604020202020204" pitchFamily="34" charset="0"/>
                        </a:rPr>
                        <a:t>Submitted action taken Report and strategies to extend more loans particularly in PSA</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a:solidFill>
                            <a:schemeClr val="tx1"/>
                          </a:solidFill>
                          <a:effectLst/>
                          <a:latin typeface="+mj-lt"/>
                          <a:cs typeface="Arial" panose="020B0604020202020204" pitchFamily="34" charset="0"/>
                        </a:rPr>
                        <a:t>4.03</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978795"/>
                  </a:ext>
                </a:extLst>
              </a:tr>
              <a:tr h="364136">
                <a:tc>
                  <a:txBody>
                    <a:bodyPr/>
                    <a:lstStyle/>
                    <a:p>
                      <a:pPr algn="ctr" fontAlgn="ctr"/>
                      <a:r>
                        <a:rPr lang="en-US" sz="1800" b="1" i="0" u="none" strike="noStrike">
                          <a:solidFill>
                            <a:schemeClr val="tx1"/>
                          </a:solidFill>
                          <a:effectLst/>
                          <a:latin typeface="+mj-lt"/>
                          <a:cs typeface="Arial" panose="020B0604020202020204" pitchFamily="34" charset="0"/>
                        </a:rPr>
                        <a:t>5</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tx1"/>
                          </a:solidFill>
                          <a:effectLst/>
                          <a:latin typeface="+mj-lt"/>
                          <a:cs typeface="Arial" panose="020B0604020202020204" pitchFamily="34" charset="0"/>
                        </a:rPr>
                        <a:t>IDFC Bank</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a:solidFill>
                            <a:schemeClr val="tx1"/>
                          </a:solidFill>
                          <a:effectLst/>
                          <a:latin typeface="+mj-lt"/>
                          <a:cs typeface="Arial" panose="020B0604020202020204" pitchFamily="34" charset="0"/>
                        </a:rPr>
                        <a:t>9.98</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chemeClr val="tx1"/>
                          </a:solidFill>
                          <a:effectLst/>
                          <a:latin typeface="+mj-lt"/>
                          <a:cs typeface="Arial" panose="020B0604020202020204" pitchFamily="34" charset="0"/>
                        </a:rPr>
                        <a:t>-do-</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a:solidFill>
                            <a:schemeClr val="tx1"/>
                          </a:solidFill>
                          <a:effectLst/>
                          <a:latin typeface="+mj-lt"/>
                          <a:cs typeface="Arial" panose="020B0604020202020204" pitchFamily="34" charset="0"/>
                        </a:rPr>
                        <a:t>13.29</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690644"/>
                  </a:ext>
                </a:extLst>
              </a:tr>
              <a:tr h="390413">
                <a:tc>
                  <a:txBody>
                    <a:bodyPr/>
                    <a:lstStyle/>
                    <a:p>
                      <a:pPr algn="ctr" fontAlgn="ctr"/>
                      <a:r>
                        <a:rPr lang="en-US" sz="1800" b="1" i="0" u="none" strike="noStrike">
                          <a:solidFill>
                            <a:schemeClr val="tx1"/>
                          </a:solidFill>
                          <a:effectLst/>
                          <a:latin typeface="+mj-lt"/>
                          <a:cs typeface="Arial" panose="020B0604020202020204" pitchFamily="34" charset="0"/>
                        </a:rPr>
                        <a:t>6</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ctr"/>
                      <a:r>
                        <a:rPr lang="en-US" sz="1800" b="1" i="0" u="none" strike="noStrike" dirty="0">
                          <a:solidFill>
                            <a:schemeClr val="tx1"/>
                          </a:solidFill>
                          <a:effectLst/>
                          <a:latin typeface="+mj-lt"/>
                          <a:cs typeface="Arial" panose="020B0604020202020204" pitchFamily="34" charset="0"/>
                        </a:rPr>
                        <a:t>UCO</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ctr"/>
                      <a:r>
                        <a:rPr lang="en-US" sz="1800" b="1" i="0" u="none" strike="noStrike">
                          <a:solidFill>
                            <a:schemeClr val="tx1"/>
                          </a:solidFill>
                          <a:effectLst/>
                          <a:latin typeface="+mj-lt"/>
                          <a:cs typeface="Arial" panose="020B0604020202020204" pitchFamily="34" charset="0"/>
                        </a:rPr>
                        <a:t>20.56</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ctr"/>
                      <a:r>
                        <a:rPr lang="en-US" sz="1800" b="1" i="0" u="none" strike="noStrike" dirty="0">
                          <a:solidFill>
                            <a:schemeClr val="tx1"/>
                          </a:solidFill>
                          <a:effectLst/>
                          <a:latin typeface="+mj-lt"/>
                          <a:cs typeface="Arial" panose="020B0604020202020204" pitchFamily="34" charset="0"/>
                        </a:rPr>
                        <a:t>-do-</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ctr"/>
                      <a:r>
                        <a:rPr lang="en-US" sz="1800" b="1" i="0" u="none" strike="noStrike" dirty="0">
                          <a:solidFill>
                            <a:schemeClr val="tx1"/>
                          </a:solidFill>
                          <a:effectLst/>
                          <a:latin typeface="+mj-lt"/>
                          <a:cs typeface="Arial" panose="020B0604020202020204" pitchFamily="34" charset="0"/>
                        </a:rPr>
                        <a:t>18.35</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1264971502"/>
                  </a:ext>
                </a:extLst>
              </a:tr>
              <a:tr h="322029">
                <a:tc>
                  <a:txBody>
                    <a:bodyPr/>
                    <a:lstStyle/>
                    <a:p>
                      <a:pPr algn="ctr" fontAlgn="ctr"/>
                      <a:r>
                        <a:rPr lang="en-US" sz="1800" b="1" i="0" u="none" strike="noStrike">
                          <a:solidFill>
                            <a:schemeClr val="tx1"/>
                          </a:solidFill>
                          <a:effectLst/>
                          <a:latin typeface="+mj-lt"/>
                          <a:cs typeface="Arial" panose="020B0604020202020204" pitchFamily="34" charset="0"/>
                        </a:rPr>
                        <a:t>7</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ctr"/>
                      <a:r>
                        <a:rPr lang="en-US" sz="1800" b="1" i="0" u="none" strike="noStrike" dirty="0">
                          <a:solidFill>
                            <a:schemeClr val="tx1"/>
                          </a:solidFill>
                          <a:effectLst/>
                          <a:latin typeface="+mj-lt"/>
                          <a:cs typeface="Arial" panose="020B0604020202020204" pitchFamily="34" charset="0"/>
                        </a:rPr>
                        <a:t>CBI</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ctr"/>
                      <a:r>
                        <a:rPr lang="en-US" sz="1800" b="1" i="0" u="none" strike="noStrike">
                          <a:solidFill>
                            <a:schemeClr val="tx1"/>
                          </a:solidFill>
                          <a:effectLst/>
                          <a:latin typeface="+mj-lt"/>
                          <a:cs typeface="Arial" panose="020B0604020202020204" pitchFamily="34" charset="0"/>
                        </a:rPr>
                        <a:t>17.59</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ctr"/>
                      <a:r>
                        <a:rPr lang="en-US" sz="1800" b="1" i="0" u="none" strike="noStrike" dirty="0">
                          <a:solidFill>
                            <a:schemeClr val="tx1"/>
                          </a:solidFill>
                          <a:effectLst/>
                          <a:latin typeface="+mj-lt"/>
                          <a:cs typeface="Arial" panose="020B0604020202020204" pitchFamily="34" charset="0"/>
                        </a:rPr>
                        <a:t>-do-</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ctr"/>
                      <a:r>
                        <a:rPr lang="en-US" sz="1800" b="1" i="0" u="none" strike="noStrike">
                          <a:solidFill>
                            <a:schemeClr val="tx1"/>
                          </a:solidFill>
                          <a:effectLst/>
                          <a:latin typeface="+mj-lt"/>
                          <a:cs typeface="Arial" panose="020B0604020202020204" pitchFamily="34" charset="0"/>
                        </a:rPr>
                        <a:t>19.23</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1820415054"/>
                  </a:ext>
                </a:extLst>
              </a:tr>
              <a:tr h="407870">
                <a:tc>
                  <a:txBody>
                    <a:bodyPr/>
                    <a:lstStyle/>
                    <a:p>
                      <a:pPr algn="ctr" fontAlgn="ctr"/>
                      <a:r>
                        <a:rPr lang="en-US" sz="1800" b="1" i="0" u="none" strike="noStrike">
                          <a:solidFill>
                            <a:schemeClr val="tx1"/>
                          </a:solidFill>
                          <a:effectLst/>
                          <a:latin typeface="+mj-lt"/>
                          <a:cs typeface="Arial" panose="020B0604020202020204" pitchFamily="34" charset="0"/>
                        </a:rPr>
                        <a:t>8</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ctr"/>
                      <a:r>
                        <a:rPr lang="en-US" sz="1800" b="1" i="0" u="none" strike="noStrike" dirty="0">
                          <a:solidFill>
                            <a:schemeClr val="tx1"/>
                          </a:solidFill>
                          <a:effectLst/>
                          <a:latin typeface="+mj-lt"/>
                          <a:cs typeface="Arial" panose="020B0604020202020204" pitchFamily="34" charset="0"/>
                        </a:rPr>
                        <a:t>Union Bank</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ctr"/>
                      <a:r>
                        <a:rPr lang="en-US" sz="1800" b="1" i="0" u="none" strike="noStrike">
                          <a:solidFill>
                            <a:schemeClr val="tx1"/>
                          </a:solidFill>
                          <a:effectLst/>
                          <a:latin typeface="+mj-lt"/>
                          <a:cs typeface="Arial" panose="020B0604020202020204" pitchFamily="34" charset="0"/>
                        </a:rPr>
                        <a:t>17.58</a:t>
                      </a:r>
                      <a:endParaRPr lang="en-IN" sz="1800" b="1" i="0" u="none" strike="noStrike">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ctr"/>
                      <a:r>
                        <a:rPr lang="en-US" sz="1800" b="1" i="0" u="none" strike="noStrike" dirty="0">
                          <a:solidFill>
                            <a:schemeClr val="tx1"/>
                          </a:solidFill>
                          <a:effectLst/>
                          <a:latin typeface="+mj-lt"/>
                          <a:cs typeface="Arial" panose="020B0604020202020204" pitchFamily="34" charset="0"/>
                        </a:rPr>
                        <a:t>-do-</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ctr"/>
                      <a:r>
                        <a:rPr lang="en-US" sz="1800" b="1" i="0" u="none" strike="noStrike" dirty="0">
                          <a:solidFill>
                            <a:schemeClr val="tx1"/>
                          </a:solidFill>
                          <a:effectLst/>
                          <a:latin typeface="+mj-lt"/>
                          <a:cs typeface="Arial" panose="020B0604020202020204" pitchFamily="34" charset="0"/>
                        </a:rPr>
                        <a:t>19.83</a:t>
                      </a:r>
                      <a:endParaRPr lang="en-IN" sz="18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972416261"/>
                  </a:ext>
                </a:extLst>
              </a:tr>
            </a:tbl>
          </a:graphicData>
        </a:graphic>
      </p:graphicFrame>
    </p:spTree>
    <p:extLst>
      <p:ext uri="{BB962C8B-B14F-4D97-AF65-F5344CB8AC3E}">
        <p14:creationId xmlns:p14="http://schemas.microsoft.com/office/powerpoint/2010/main" val="1054921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5F360-75E1-47B5-AB98-416DAB18D0DF}"/>
              </a:ext>
            </a:extLst>
          </p:cNvPr>
          <p:cNvSpPr txBox="1"/>
          <p:nvPr/>
        </p:nvSpPr>
        <p:spPr>
          <a:xfrm>
            <a:off x="4810369" y="135761"/>
            <a:ext cx="2571262"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7" name="TextBox 6">
            <a:extLst>
              <a:ext uri="{FF2B5EF4-FFF2-40B4-BE49-F238E27FC236}">
                <a16:creationId xmlns:a16="http://schemas.microsoft.com/office/drawing/2014/main" id="{C8CF9754-D368-4D0A-BC64-D43556D88072}"/>
              </a:ext>
            </a:extLst>
          </p:cNvPr>
          <p:cNvSpPr txBox="1"/>
          <p:nvPr/>
        </p:nvSpPr>
        <p:spPr>
          <a:xfrm>
            <a:off x="422030" y="739417"/>
            <a:ext cx="10816493" cy="369332"/>
          </a:xfrm>
          <a:prstGeom prst="rect">
            <a:avLst/>
          </a:prstGeom>
          <a:noFill/>
        </p:spPr>
        <p:txBody>
          <a:bodyPr wrap="square">
            <a:spAutoFit/>
          </a:bodyPr>
          <a:lstStyle/>
          <a:p>
            <a:pPr marL="285750" indent="-285750" algn="just">
              <a:buFont typeface="Wingdings" panose="05000000000000000000" pitchFamily="2" charset="2"/>
              <a:buChar char="Ø"/>
            </a:pPr>
            <a:r>
              <a:rPr lang="en-US" b="1" u="sng" kern="50" dirty="0">
                <a:effectLst/>
                <a:latin typeface="+mj-lt"/>
                <a:ea typeface="Lucida Sans Unicode" panose="020B0602030504020204" pitchFamily="34" charset="0"/>
                <a:cs typeface="Arial" panose="020B0604020202020204" pitchFamily="34" charset="0"/>
              </a:rPr>
              <a:t>Agenda 3:</a:t>
            </a:r>
            <a:r>
              <a:rPr lang="en-US" b="1" kern="50" dirty="0">
                <a:effectLst/>
                <a:latin typeface="+mj-lt"/>
                <a:ea typeface="Lucida Sans Unicode" panose="020B0602030504020204" pitchFamily="34" charset="0"/>
                <a:cs typeface="Arial" panose="020B0604020202020204" pitchFamily="34" charset="0"/>
              </a:rPr>
              <a:t> </a:t>
            </a:r>
            <a:r>
              <a:rPr lang="en-US" b="1" u="sng" kern="50" dirty="0">
                <a:effectLst/>
                <a:latin typeface="+mj-lt"/>
                <a:ea typeface="Lucida Sans Unicode" panose="020B0602030504020204" pitchFamily="34" charset="0"/>
                <a:cs typeface="Arial" panose="020B0604020202020204" pitchFamily="34" charset="0"/>
              </a:rPr>
              <a:t>Review of Business Development and Credit Disbursement by Banks in FY2022-23</a:t>
            </a:r>
            <a:endParaRPr lang="en-IN" b="1" kern="50" dirty="0">
              <a:effectLst/>
              <a:latin typeface="+mj-lt"/>
              <a:ea typeface="Lucida Sans Unicode" panose="020B0602030504020204" pitchFamily="34" charset="0"/>
              <a:cs typeface="Tahoma" panose="020B0604030504040204" pitchFamily="34" charset="0"/>
            </a:endParaRPr>
          </a:p>
        </p:txBody>
      </p:sp>
      <p:sp>
        <p:nvSpPr>
          <p:cNvPr id="6" name="TextBox 5">
            <a:extLst>
              <a:ext uri="{FF2B5EF4-FFF2-40B4-BE49-F238E27FC236}">
                <a16:creationId xmlns:a16="http://schemas.microsoft.com/office/drawing/2014/main" id="{601162CF-6541-4F5D-A771-9F4496B82911}"/>
              </a:ext>
            </a:extLst>
          </p:cNvPr>
          <p:cNvSpPr txBox="1"/>
          <p:nvPr/>
        </p:nvSpPr>
        <p:spPr>
          <a:xfrm>
            <a:off x="422030" y="1435856"/>
            <a:ext cx="10652369" cy="4247317"/>
          </a:xfrm>
          <a:prstGeom prst="rect">
            <a:avLst/>
          </a:prstGeom>
          <a:noFill/>
        </p:spPr>
        <p:txBody>
          <a:bodyPr wrap="square">
            <a:spAutoFit/>
          </a:bodyPr>
          <a:lstStyle/>
          <a:p>
            <a:pPr lvl="1" algn="just"/>
            <a:r>
              <a:rPr lang="en-US" b="1" u="sng" kern="50" dirty="0">
                <a:effectLst/>
                <a:latin typeface="+mj-lt"/>
                <a:ea typeface="Lucida Sans Unicode" panose="020B0602030504020204" pitchFamily="34" charset="0"/>
                <a:cs typeface="Arial" panose="020B0604020202020204" pitchFamily="34" charset="0"/>
              </a:rPr>
              <a:t>CD Ratio-Review of District with less than 40% and Working of Special Sub-Committee of DCC</a:t>
            </a:r>
            <a:endParaRPr lang="en-IN" b="1" kern="50" dirty="0">
              <a:effectLst/>
              <a:latin typeface="+mj-lt"/>
              <a:ea typeface="Lucida Sans Unicode" panose="020B0602030504020204" pitchFamily="34" charset="0"/>
              <a:cs typeface="Tahoma" panose="020B0604030504040204" pitchFamily="34" charset="0"/>
            </a:endParaRPr>
          </a:p>
          <a:p>
            <a:pPr lvl="1" algn="just"/>
            <a:r>
              <a:rPr lang="en-US" b="1" u="none" strike="noStrike" kern="50" dirty="0">
                <a:solidFill>
                  <a:schemeClr val="accent3">
                    <a:lumMod val="75000"/>
                  </a:schemeClr>
                </a:solidFill>
                <a:effectLst/>
                <a:latin typeface="Arial Narrow" panose="020B0606020202030204" pitchFamily="34" charset="0"/>
                <a:ea typeface="Lucida Sans Unicode" panose="020B0602030504020204" pitchFamily="34" charset="0"/>
                <a:cs typeface="Arial" panose="020B0604020202020204" pitchFamily="34" charset="0"/>
              </a:rPr>
              <a:t> </a:t>
            </a:r>
            <a:endParaRPr lang="en-IN"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p>
            <a:pPr lvl="1" algn="just"/>
            <a:r>
              <a:rPr lang="en-IN" b="0" i="0" u="none" strike="noStrike" baseline="0" dirty="0">
                <a:latin typeface="TimesNewRomanPSMT"/>
              </a:rPr>
              <a:t>There are Six districts (East </a:t>
            </a:r>
            <a:r>
              <a:rPr lang="en-IN" b="0" i="0" u="none" strike="noStrike" baseline="0" dirty="0" err="1">
                <a:latin typeface="TimesNewRomanPSMT"/>
              </a:rPr>
              <a:t>Jaintia</a:t>
            </a:r>
            <a:r>
              <a:rPr lang="en-IN" b="0" i="0" u="none" strike="noStrike" baseline="0" dirty="0">
                <a:latin typeface="TimesNewRomanPSMT"/>
              </a:rPr>
              <a:t>, East Khasi, Southwest Khasi, West </a:t>
            </a:r>
            <a:r>
              <a:rPr lang="en-IN" b="0" i="0" u="none" strike="noStrike" baseline="0" dirty="0" err="1">
                <a:latin typeface="TimesNewRomanPSMT"/>
              </a:rPr>
              <a:t>Jaintia</a:t>
            </a:r>
            <a:r>
              <a:rPr lang="en-IN" b="0" i="0" u="none" strike="noStrike" baseline="0" dirty="0">
                <a:latin typeface="TimesNewRomanPSMT"/>
              </a:rPr>
              <a:t> &amp; West Khasi Hills and Eastern West Khasi Hills) with C.D. Ratio below 40% as on 30th June 2022 with less than 40%. LDMs have confirmed having conducted Special Sub-committee meetings to improve the CD ratio. (Details in Page-15)</a:t>
            </a:r>
          </a:p>
          <a:p>
            <a:pPr lvl="1" algn="just"/>
            <a:endParaRPr lang="en-IN" b="1" i="0" u="none" strike="noStrike" baseline="0" dirty="0">
              <a:latin typeface="TimesNewRomanPS-BoldMT"/>
            </a:endParaRPr>
          </a:p>
          <a:p>
            <a:pPr lvl="1" algn="just"/>
            <a:r>
              <a:rPr lang="en-IN" b="1" i="0" u="none" strike="noStrike" baseline="0" dirty="0">
                <a:latin typeface="TimesNewRomanPS-BoldMT"/>
              </a:rPr>
              <a:t>Priority Sector Advances as on 30-06-2022:</a:t>
            </a:r>
          </a:p>
          <a:p>
            <a:pPr lvl="1" algn="just"/>
            <a:endParaRPr lang="en-IN" b="0" i="0" u="none" strike="noStrike" baseline="0" dirty="0">
              <a:latin typeface="TimesNewRomanPSMT"/>
            </a:endParaRPr>
          </a:p>
          <a:p>
            <a:pPr lvl="1" algn="just"/>
            <a:r>
              <a:rPr lang="en-IN" b="0" i="0" u="none" strike="noStrike" baseline="0" dirty="0">
                <a:latin typeface="TimesNewRomanPSMT"/>
              </a:rPr>
              <a:t>The total Priority Sector Advances is at ₹.6593.00 Crores against the total Advance of ₹.14595.44 Crores constituting 45.17% during the quarter and is well above the benchmark of 40% set by RBI. Bank wise position given in page no 16-17.</a:t>
            </a:r>
          </a:p>
          <a:p>
            <a:pPr lvl="1" algn="just"/>
            <a:endParaRPr lang="en-IN" b="0" i="0" u="none" strike="noStrike" baseline="0" dirty="0">
              <a:latin typeface="TimesNewRomanPSMT"/>
            </a:endParaRPr>
          </a:p>
          <a:p>
            <a:pPr lvl="1" algn="just"/>
            <a:r>
              <a:rPr lang="en-IN" b="0" i="0" u="none" strike="noStrike" baseline="0" dirty="0">
                <a:latin typeface="TimesNewRomanPSMT"/>
              </a:rPr>
              <a:t>Agriculture outstanding advances as on June 2022 quarter is ₹.2913.18 Crores against the total advance of ₹.14595.44 Crores which is 19.96% of total advances against the benchmark of 18%. Bank wise details furnished in page No.20-21.</a:t>
            </a:r>
            <a:endParaRPr lang="en-IN"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2290167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5F360-75E1-47B5-AB98-416DAB18D0DF}"/>
              </a:ext>
            </a:extLst>
          </p:cNvPr>
          <p:cNvSpPr txBox="1"/>
          <p:nvPr/>
        </p:nvSpPr>
        <p:spPr>
          <a:xfrm>
            <a:off x="4810369" y="135761"/>
            <a:ext cx="2571262"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7" name="TextBox 6">
            <a:extLst>
              <a:ext uri="{FF2B5EF4-FFF2-40B4-BE49-F238E27FC236}">
                <a16:creationId xmlns:a16="http://schemas.microsoft.com/office/drawing/2014/main" id="{C8CF9754-D368-4D0A-BC64-D43556D88072}"/>
              </a:ext>
            </a:extLst>
          </p:cNvPr>
          <p:cNvSpPr txBox="1"/>
          <p:nvPr/>
        </p:nvSpPr>
        <p:spPr>
          <a:xfrm>
            <a:off x="422030" y="739417"/>
            <a:ext cx="10816493" cy="369332"/>
          </a:xfrm>
          <a:prstGeom prst="rect">
            <a:avLst/>
          </a:prstGeom>
          <a:noFill/>
        </p:spPr>
        <p:txBody>
          <a:bodyPr wrap="square">
            <a:spAutoFit/>
          </a:bodyPr>
          <a:lstStyle/>
          <a:p>
            <a:pPr marL="285750" indent="-285750" algn="just">
              <a:buFont typeface="Wingdings" panose="05000000000000000000" pitchFamily="2" charset="2"/>
              <a:buChar char="Ø"/>
            </a:pPr>
            <a:r>
              <a:rPr lang="en-US" b="1" u="sng" kern="50" dirty="0">
                <a:effectLst/>
                <a:latin typeface="+mj-lt"/>
                <a:ea typeface="Lucida Sans Unicode" panose="020B0602030504020204" pitchFamily="34" charset="0"/>
                <a:cs typeface="Arial" panose="020B0604020202020204" pitchFamily="34" charset="0"/>
              </a:rPr>
              <a:t>Agenda 3:</a:t>
            </a:r>
            <a:r>
              <a:rPr lang="en-US" b="1" kern="50" dirty="0">
                <a:effectLst/>
                <a:latin typeface="+mj-lt"/>
                <a:ea typeface="Lucida Sans Unicode" panose="020B0602030504020204" pitchFamily="34" charset="0"/>
                <a:cs typeface="Arial" panose="020B0604020202020204" pitchFamily="34" charset="0"/>
              </a:rPr>
              <a:t> </a:t>
            </a:r>
            <a:r>
              <a:rPr lang="en-US" b="1" u="sng" kern="50" dirty="0">
                <a:effectLst/>
                <a:latin typeface="+mj-lt"/>
                <a:ea typeface="Lucida Sans Unicode" panose="020B0602030504020204" pitchFamily="34" charset="0"/>
                <a:cs typeface="Arial" panose="020B0604020202020204" pitchFamily="34" charset="0"/>
              </a:rPr>
              <a:t>Review of Business Development and Credit Disbursement by Banks in FY 2022-23</a:t>
            </a:r>
            <a:endParaRPr lang="en-IN" b="1" kern="50" dirty="0">
              <a:effectLst/>
              <a:latin typeface="+mj-lt"/>
              <a:ea typeface="Lucida Sans Unicode" panose="020B0602030504020204" pitchFamily="34" charset="0"/>
              <a:cs typeface="Tahoma" panose="020B0604030504040204" pitchFamily="34" charset="0"/>
            </a:endParaRPr>
          </a:p>
        </p:txBody>
      </p:sp>
      <p:sp>
        <p:nvSpPr>
          <p:cNvPr id="8" name="TextBox 7">
            <a:extLst>
              <a:ext uri="{FF2B5EF4-FFF2-40B4-BE49-F238E27FC236}">
                <a16:creationId xmlns:a16="http://schemas.microsoft.com/office/drawing/2014/main" id="{472B68F1-BF97-4E48-BD71-28F01ED18039}"/>
              </a:ext>
            </a:extLst>
          </p:cNvPr>
          <p:cNvSpPr txBox="1"/>
          <p:nvPr/>
        </p:nvSpPr>
        <p:spPr>
          <a:xfrm>
            <a:off x="312615" y="1317493"/>
            <a:ext cx="10144369" cy="369332"/>
          </a:xfrm>
          <a:prstGeom prst="rect">
            <a:avLst/>
          </a:prstGeom>
          <a:noFill/>
        </p:spPr>
        <p:txBody>
          <a:bodyPr wrap="square">
            <a:spAutoFit/>
          </a:bodyPr>
          <a:lstStyle/>
          <a:p>
            <a:pPr lvl="1"/>
            <a:r>
              <a:rPr lang="en-US" b="1" u="sng" kern="50" dirty="0">
                <a:effectLst/>
                <a:latin typeface="+mj-lt"/>
                <a:ea typeface="Gungsuh" panose="020B0503020000020004" pitchFamily="18" charset="-127"/>
                <a:cs typeface="Arial" panose="020B0604020202020204" pitchFamily="34" charset="0"/>
              </a:rPr>
              <a:t>The Priority Sector Sub-Segment wise outstanding as on 30-06-2022</a:t>
            </a:r>
            <a:r>
              <a:rPr lang="en-US" b="1" kern="50" dirty="0">
                <a:effectLst/>
                <a:latin typeface="+mj-lt"/>
                <a:ea typeface="Gungsuh" panose="020B0503020000020004" pitchFamily="18" charset="-127"/>
                <a:cs typeface="Arial" panose="020B0604020202020204" pitchFamily="34" charset="0"/>
              </a:rPr>
              <a:t>:</a:t>
            </a:r>
            <a:endParaRPr lang="en-IN" dirty="0">
              <a:latin typeface="+mj-lt"/>
            </a:endParaRPr>
          </a:p>
        </p:txBody>
      </p:sp>
      <p:graphicFrame>
        <p:nvGraphicFramePr>
          <p:cNvPr id="10" name="Table 9">
            <a:extLst>
              <a:ext uri="{FF2B5EF4-FFF2-40B4-BE49-F238E27FC236}">
                <a16:creationId xmlns:a16="http://schemas.microsoft.com/office/drawing/2014/main" id="{818B0CA4-33B8-4BFF-8137-1BDB05A1BF1F}"/>
              </a:ext>
            </a:extLst>
          </p:cNvPr>
          <p:cNvGraphicFramePr>
            <a:graphicFrameLocks noGrp="1"/>
          </p:cNvGraphicFramePr>
          <p:nvPr>
            <p:extLst>
              <p:ext uri="{D42A27DB-BD31-4B8C-83A1-F6EECF244321}">
                <p14:modId xmlns:p14="http://schemas.microsoft.com/office/powerpoint/2010/main" val="1476259672"/>
              </p:ext>
            </p:extLst>
          </p:nvPr>
        </p:nvGraphicFramePr>
        <p:xfrm>
          <a:off x="1148859" y="2227833"/>
          <a:ext cx="8018586" cy="1567427"/>
        </p:xfrm>
        <a:graphic>
          <a:graphicData uri="http://schemas.openxmlformats.org/drawingml/2006/table">
            <a:tbl>
              <a:tblPr firstRow="1" bandRow="1">
                <a:tableStyleId>{3B4B98B0-60AC-42C2-AFA5-B58CD77FA1E5}</a:tableStyleId>
              </a:tblPr>
              <a:tblGrid>
                <a:gridCol w="2157047">
                  <a:extLst>
                    <a:ext uri="{9D8B030D-6E8A-4147-A177-3AD203B41FA5}">
                      <a16:colId xmlns:a16="http://schemas.microsoft.com/office/drawing/2014/main" val="4134150907"/>
                    </a:ext>
                  </a:extLst>
                </a:gridCol>
                <a:gridCol w="3313724">
                  <a:extLst>
                    <a:ext uri="{9D8B030D-6E8A-4147-A177-3AD203B41FA5}">
                      <a16:colId xmlns:a16="http://schemas.microsoft.com/office/drawing/2014/main" val="1630782636"/>
                    </a:ext>
                  </a:extLst>
                </a:gridCol>
                <a:gridCol w="2547815">
                  <a:extLst>
                    <a:ext uri="{9D8B030D-6E8A-4147-A177-3AD203B41FA5}">
                      <a16:colId xmlns:a16="http://schemas.microsoft.com/office/drawing/2014/main" val="1188178709"/>
                    </a:ext>
                  </a:extLst>
                </a:gridCol>
              </a:tblGrid>
              <a:tr h="195670">
                <a:tc>
                  <a:txBody>
                    <a:bodyPr/>
                    <a:lstStyle/>
                    <a:p>
                      <a:pPr algn="ctr">
                        <a:lnSpc>
                          <a:spcPct val="107000"/>
                        </a:lnSpc>
                      </a:pPr>
                      <a:r>
                        <a:rPr lang="en-US" sz="1800" b="1" kern="50" dirty="0">
                          <a:solidFill>
                            <a:schemeClr val="tx1"/>
                          </a:solidFill>
                          <a:effectLst/>
                          <a:latin typeface="+mj-lt"/>
                          <a:ea typeface="Lucida Sans Unicode" panose="020B0602030504020204" pitchFamily="34" charset="0"/>
                          <a:cs typeface="Arial" panose="020B0604020202020204" pitchFamily="34" charset="0"/>
                        </a:rPr>
                        <a:t>Sub-Segment</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b="1" kern="50" dirty="0">
                          <a:solidFill>
                            <a:schemeClr val="tx1"/>
                          </a:solidFill>
                          <a:effectLst/>
                          <a:latin typeface="+mj-lt"/>
                          <a:ea typeface="Gungsuh" panose="020B0503020000020004" pitchFamily="18" charset="-127"/>
                          <a:cs typeface="Arial" panose="020B0604020202020204" pitchFamily="34" charset="0"/>
                        </a:rPr>
                        <a:t>Outstanding as on 30-06-2022</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b="1" kern="50" dirty="0">
                          <a:solidFill>
                            <a:schemeClr val="tx1"/>
                          </a:solidFill>
                          <a:effectLst/>
                          <a:latin typeface="+mj-lt"/>
                          <a:ea typeface="Gungsuh" panose="020B0503020000020004" pitchFamily="18" charset="-127"/>
                          <a:cs typeface="Arial" panose="020B0604020202020204" pitchFamily="34" charset="0"/>
                        </a:rPr>
                        <a:t>% against Total Advance</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100825"/>
                  </a:ext>
                </a:extLst>
              </a:tr>
              <a:tr h="344690">
                <a:tc>
                  <a:txBody>
                    <a:bodyPr/>
                    <a:lstStyle/>
                    <a:p>
                      <a:pPr algn="ctr">
                        <a:lnSpc>
                          <a:spcPct val="107000"/>
                        </a:lnSpc>
                      </a:pPr>
                      <a:r>
                        <a:rPr lang="en-US" sz="1800" b="1" kern="50" dirty="0">
                          <a:solidFill>
                            <a:schemeClr val="tx1"/>
                          </a:solidFill>
                          <a:effectLst/>
                          <a:latin typeface="+mj-lt"/>
                          <a:ea typeface="Gungsuh" panose="020B0503020000020004" pitchFamily="18" charset="-127"/>
                          <a:cs typeface="Arial" panose="020B0604020202020204" pitchFamily="34" charset="0"/>
                        </a:rPr>
                        <a:t>Agriculture</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b="1" kern="50" dirty="0">
                          <a:solidFill>
                            <a:schemeClr val="tx1"/>
                          </a:solidFill>
                          <a:effectLst/>
                          <a:latin typeface="+mj-lt"/>
                          <a:ea typeface="Gungsuh" panose="020B0503020000020004" pitchFamily="18" charset="-127"/>
                          <a:cs typeface="Arial" panose="020B0604020202020204" pitchFamily="34" charset="0"/>
                        </a:rPr>
                        <a:t>2913.18</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b="1" kern="50" dirty="0">
                          <a:solidFill>
                            <a:schemeClr val="tx1"/>
                          </a:solidFill>
                          <a:effectLst/>
                          <a:latin typeface="+mj-lt"/>
                          <a:ea typeface="Gungsuh" panose="020B0503020000020004" pitchFamily="18" charset="-127"/>
                          <a:cs typeface="Arial" panose="020B0604020202020204" pitchFamily="34" charset="0"/>
                        </a:rPr>
                        <a:t>19.96%</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978795"/>
                  </a:ext>
                </a:extLst>
              </a:tr>
              <a:tr h="320959">
                <a:tc>
                  <a:txBody>
                    <a:bodyPr/>
                    <a:lstStyle/>
                    <a:p>
                      <a:pPr algn="ctr">
                        <a:lnSpc>
                          <a:spcPct val="107000"/>
                        </a:lnSpc>
                      </a:pPr>
                      <a:r>
                        <a:rPr lang="en-US" sz="1800" b="1" kern="50" dirty="0">
                          <a:solidFill>
                            <a:schemeClr val="tx1"/>
                          </a:solidFill>
                          <a:effectLst/>
                          <a:latin typeface="+mj-lt"/>
                          <a:ea typeface="Gungsuh" panose="020B0503020000020004" pitchFamily="18" charset="-127"/>
                          <a:cs typeface="Arial" panose="020B0604020202020204" pitchFamily="34" charset="0"/>
                        </a:rPr>
                        <a:t>MSME</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b="1" kern="50" dirty="0">
                          <a:solidFill>
                            <a:schemeClr val="tx1"/>
                          </a:solidFill>
                          <a:effectLst/>
                          <a:latin typeface="+mj-lt"/>
                          <a:ea typeface="Lucida Sans Unicode" panose="020B0602030504020204" pitchFamily="34" charset="0"/>
                          <a:cs typeface="Arial" panose="020B0604020202020204" pitchFamily="34" charset="0"/>
                        </a:rPr>
                        <a:t>2862.66</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b="1" kern="50" dirty="0">
                          <a:solidFill>
                            <a:schemeClr val="tx1"/>
                          </a:solidFill>
                          <a:effectLst/>
                          <a:latin typeface="+mj-lt"/>
                          <a:ea typeface="Gungsuh" panose="020B0503020000020004" pitchFamily="18" charset="-127"/>
                          <a:cs typeface="Arial" panose="020B0604020202020204" pitchFamily="34" charset="0"/>
                        </a:rPr>
                        <a:t>19.61%</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690644"/>
                  </a:ext>
                </a:extLst>
              </a:tr>
              <a:tr h="344120">
                <a:tc>
                  <a:txBody>
                    <a:bodyPr/>
                    <a:lstStyle/>
                    <a:p>
                      <a:pPr algn="ctr">
                        <a:lnSpc>
                          <a:spcPct val="107000"/>
                        </a:lnSpc>
                      </a:pPr>
                      <a:r>
                        <a:rPr lang="en-US" sz="1800" b="1" kern="50">
                          <a:solidFill>
                            <a:schemeClr val="tx1"/>
                          </a:solidFill>
                          <a:effectLst/>
                          <a:latin typeface="+mj-lt"/>
                          <a:ea typeface="Gungsuh" panose="020B0503020000020004" pitchFamily="18" charset="-127"/>
                          <a:cs typeface="Arial" panose="020B0604020202020204" pitchFamily="34" charset="0"/>
                        </a:rPr>
                        <a:t>Other PS</a:t>
                      </a:r>
                      <a:endParaRPr lang="en-IN" sz="1800" b="1" kern="5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US" sz="1800" b="1" kern="50" dirty="0">
                          <a:solidFill>
                            <a:schemeClr val="tx1"/>
                          </a:solidFill>
                          <a:effectLst/>
                          <a:latin typeface="+mj-lt"/>
                          <a:ea typeface="Gungsuh" panose="020B0503020000020004" pitchFamily="18" charset="-127"/>
                          <a:cs typeface="Arial" panose="020B0604020202020204" pitchFamily="34" charset="0"/>
                        </a:rPr>
                        <a:t>817.16</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US" sz="1800" b="1" kern="50" dirty="0">
                          <a:solidFill>
                            <a:schemeClr val="tx1"/>
                          </a:solidFill>
                          <a:effectLst/>
                          <a:latin typeface="+mj-lt"/>
                          <a:ea typeface="Lucida Sans Unicode" panose="020B0602030504020204" pitchFamily="34" charset="0"/>
                          <a:cs typeface="Arial" panose="020B0604020202020204" pitchFamily="34" charset="0"/>
                        </a:rPr>
                        <a:t>5.60%</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1264971502"/>
                  </a:ext>
                </a:extLst>
              </a:tr>
              <a:tr h="233691">
                <a:tc>
                  <a:txBody>
                    <a:bodyPr/>
                    <a:lstStyle/>
                    <a:p>
                      <a:pPr algn="ctr">
                        <a:lnSpc>
                          <a:spcPct val="107000"/>
                        </a:lnSpc>
                      </a:pPr>
                      <a:r>
                        <a:rPr lang="en-US" sz="1800" b="1" kern="50" dirty="0">
                          <a:solidFill>
                            <a:schemeClr val="tx1"/>
                          </a:solidFill>
                          <a:effectLst/>
                          <a:latin typeface="+mj-lt"/>
                          <a:ea typeface="Gungsuh" panose="020B0503020000020004" pitchFamily="18" charset="-127"/>
                          <a:cs typeface="Arial" panose="020B0604020202020204" pitchFamily="34" charset="0"/>
                        </a:rPr>
                        <a:t>TOTAL</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US" sz="1800" b="1" kern="50" dirty="0">
                          <a:solidFill>
                            <a:schemeClr val="tx1"/>
                          </a:solidFill>
                          <a:effectLst/>
                          <a:latin typeface="+mj-lt"/>
                          <a:ea typeface="Gungsuh" panose="020B0503020000020004" pitchFamily="18" charset="-127"/>
                          <a:cs typeface="Arial" panose="020B0604020202020204" pitchFamily="34" charset="0"/>
                        </a:rPr>
                        <a:t>6593.00</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US" sz="1800" b="1" kern="50" dirty="0">
                          <a:solidFill>
                            <a:schemeClr val="tx1"/>
                          </a:solidFill>
                          <a:effectLst/>
                          <a:latin typeface="+mj-lt"/>
                          <a:ea typeface="Lucida Sans Unicode" panose="020B0602030504020204" pitchFamily="34" charset="0"/>
                          <a:cs typeface="Arial" panose="020B0604020202020204" pitchFamily="34" charset="0"/>
                        </a:rPr>
                        <a:t>45.17%</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1820415054"/>
                  </a:ext>
                </a:extLst>
              </a:tr>
            </a:tbl>
          </a:graphicData>
        </a:graphic>
      </p:graphicFrame>
      <p:sp>
        <p:nvSpPr>
          <p:cNvPr id="11" name="TextBox 10">
            <a:extLst>
              <a:ext uri="{FF2B5EF4-FFF2-40B4-BE49-F238E27FC236}">
                <a16:creationId xmlns:a16="http://schemas.microsoft.com/office/drawing/2014/main" id="{403A27B5-085B-40D3-A39B-8ABD17A60757}"/>
              </a:ext>
            </a:extLst>
          </p:cNvPr>
          <p:cNvSpPr txBox="1"/>
          <p:nvPr/>
        </p:nvSpPr>
        <p:spPr>
          <a:xfrm>
            <a:off x="7315199" y="1686825"/>
            <a:ext cx="1828801" cy="369332"/>
          </a:xfrm>
          <a:prstGeom prst="rect">
            <a:avLst/>
          </a:prstGeom>
          <a:noFill/>
        </p:spPr>
        <p:txBody>
          <a:bodyPr wrap="square">
            <a:spAutoFit/>
          </a:bodyPr>
          <a:lstStyle/>
          <a:p>
            <a:r>
              <a:rPr lang="en-US" sz="1800" b="1" kern="50" dirty="0">
                <a:effectLst/>
                <a:latin typeface="+mj-lt"/>
                <a:ea typeface="Lucida Sans Unicode" panose="020B0602030504020204" pitchFamily="34" charset="0"/>
                <a:cs typeface="Arial" panose="020B0604020202020204" pitchFamily="34" charset="0"/>
              </a:rPr>
              <a:t>(Amt. in Crores)</a:t>
            </a:r>
            <a:endParaRPr lang="en-IN" sz="1800" b="1" kern="50" dirty="0">
              <a:effectLst/>
              <a:latin typeface="+mj-lt"/>
              <a:ea typeface="Lucida Sans Unicode" panose="020B0602030504020204" pitchFamily="34" charset="0"/>
              <a:cs typeface="Tahoma" panose="020B0604030504040204" pitchFamily="34" charset="0"/>
            </a:endParaRPr>
          </a:p>
        </p:txBody>
      </p:sp>
      <p:sp>
        <p:nvSpPr>
          <p:cNvPr id="9" name="TextBox 8">
            <a:extLst>
              <a:ext uri="{FF2B5EF4-FFF2-40B4-BE49-F238E27FC236}">
                <a16:creationId xmlns:a16="http://schemas.microsoft.com/office/drawing/2014/main" id="{715BB947-8F25-4B04-80CA-864C2AD97B63}"/>
              </a:ext>
            </a:extLst>
          </p:cNvPr>
          <p:cNvSpPr txBox="1"/>
          <p:nvPr/>
        </p:nvSpPr>
        <p:spPr>
          <a:xfrm>
            <a:off x="875322" y="3966936"/>
            <a:ext cx="9917723" cy="646331"/>
          </a:xfrm>
          <a:prstGeom prst="rect">
            <a:avLst/>
          </a:prstGeom>
          <a:noFill/>
        </p:spPr>
        <p:txBody>
          <a:bodyPr wrap="square">
            <a:spAutoFit/>
          </a:bodyPr>
          <a:lstStyle/>
          <a:p>
            <a:pPr algn="l"/>
            <a:r>
              <a:rPr lang="en-IN" sz="1800" b="1" i="0" u="none" strike="noStrike" baseline="0">
                <a:latin typeface="MinionPro-BoldCn"/>
              </a:rPr>
              <a:t>ACP Targets achievements for FY 2022-23 as on 30th June 2022 is furnished here under:</a:t>
            </a:r>
          </a:p>
          <a:p>
            <a:pPr algn="l"/>
            <a:r>
              <a:rPr lang="en-IN" sz="1800" b="1" i="0" u="none" strike="noStrike" baseline="0">
                <a:latin typeface="MinionPro-BoldCn"/>
              </a:rPr>
              <a:t>Priority Sector - Segment Wise Target &amp; Achievement (Page 30-31)</a:t>
            </a:r>
            <a:endParaRPr lang="en-IN"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p:txBody>
      </p:sp>
      <p:graphicFrame>
        <p:nvGraphicFramePr>
          <p:cNvPr id="12" name="Table 11">
            <a:extLst>
              <a:ext uri="{FF2B5EF4-FFF2-40B4-BE49-F238E27FC236}">
                <a16:creationId xmlns:a16="http://schemas.microsoft.com/office/drawing/2014/main" id="{224AF3BE-5445-4204-8A8B-B3BD9DB5D00C}"/>
              </a:ext>
            </a:extLst>
          </p:cNvPr>
          <p:cNvGraphicFramePr>
            <a:graphicFrameLocks noGrp="1"/>
          </p:cNvGraphicFramePr>
          <p:nvPr>
            <p:extLst>
              <p:ext uri="{D42A27DB-BD31-4B8C-83A1-F6EECF244321}">
                <p14:modId xmlns:p14="http://schemas.microsoft.com/office/powerpoint/2010/main" val="2521074996"/>
              </p:ext>
            </p:extLst>
          </p:nvPr>
        </p:nvGraphicFramePr>
        <p:xfrm>
          <a:off x="1035538" y="4914344"/>
          <a:ext cx="8108462" cy="1706041"/>
        </p:xfrm>
        <a:graphic>
          <a:graphicData uri="http://schemas.openxmlformats.org/drawingml/2006/table">
            <a:tbl>
              <a:tblPr firstRow="1" bandRow="1">
                <a:tableStyleId>{3B4B98B0-60AC-42C2-AFA5-B58CD77FA1E5}</a:tableStyleId>
              </a:tblPr>
              <a:tblGrid>
                <a:gridCol w="2622062">
                  <a:extLst>
                    <a:ext uri="{9D8B030D-6E8A-4147-A177-3AD203B41FA5}">
                      <a16:colId xmlns:a16="http://schemas.microsoft.com/office/drawing/2014/main" val="4134150907"/>
                    </a:ext>
                  </a:extLst>
                </a:gridCol>
                <a:gridCol w="1266092">
                  <a:extLst>
                    <a:ext uri="{9D8B030D-6E8A-4147-A177-3AD203B41FA5}">
                      <a16:colId xmlns:a16="http://schemas.microsoft.com/office/drawing/2014/main" val="3458768139"/>
                    </a:ext>
                  </a:extLst>
                </a:gridCol>
                <a:gridCol w="1539631">
                  <a:extLst>
                    <a:ext uri="{9D8B030D-6E8A-4147-A177-3AD203B41FA5}">
                      <a16:colId xmlns:a16="http://schemas.microsoft.com/office/drawing/2014/main" val="1630782636"/>
                    </a:ext>
                  </a:extLst>
                </a:gridCol>
                <a:gridCol w="1461477">
                  <a:extLst>
                    <a:ext uri="{9D8B030D-6E8A-4147-A177-3AD203B41FA5}">
                      <a16:colId xmlns:a16="http://schemas.microsoft.com/office/drawing/2014/main" val="1188178709"/>
                    </a:ext>
                  </a:extLst>
                </a:gridCol>
                <a:gridCol w="1219200">
                  <a:extLst>
                    <a:ext uri="{9D8B030D-6E8A-4147-A177-3AD203B41FA5}">
                      <a16:colId xmlns:a16="http://schemas.microsoft.com/office/drawing/2014/main" val="530424810"/>
                    </a:ext>
                  </a:extLst>
                </a:gridCol>
              </a:tblGrid>
              <a:tr h="372547">
                <a:tc>
                  <a:txBody>
                    <a:bodyPr/>
                    <a:lstStyle/>
                    <a:p>
                      <a:pPr algn="ctr">
                        <a:lnSpc>
                          <a:spcPct val="107000"/>
                        </a:lnSpc>
                      </a:pPr>
                      <a:r>
                        <a:rPr lang="en-US" sz="1800" b="1" kern="50" dirty="0">
                          <a:solidFill>
                            <a:schemeClr val="tx1"/>
                          </a:solidFill>
                          <a:effectLst/>
                          <a:latin typeface="+mj-lt"/>
                          <a:ea typeface="Arial Unicode MS"/>
                          <a:cs typeface="Tahoma" panose="020B0604030504040204" pitchFamily="34" charset="0"/>
                        </a:rPr>
                        <a:t>As on 30</a:t>
                      </a:r>
                      <a:r>
                        <a:rPr lang="en-US" sz="1800" b="1" kern="50" baseline="30000" dirty="0">
                          <a:solidFill>
                            <a:schemeClr val="tx1"/>
                          </a:solidFill>
                          <a:effectLst/>
                          <a:latin typeface="+mj-lt"/>
                          <a:ea typeface="Arial Unicode MS"/>
                          <a:cs typeface="Tahoma" panose="020B0604030504040204" pitchFamily="34" charset="0"/>
                        </a:rPr>
                        <a:t>th</a:t>
                      </a:r>
                      <a:r>
                        <a:rPr lang="en-US" sz="1800" b="1" kern="50" dirty="0">
                          <a:solidFill>
                            <a:schemeClr val="tx1"/>
                          </a:solidFill>
                          <a:effectLst/>
                          <a:latin typeface="+mj-lt"/>
                          <a:ea typeface="Arial Unicode MS"/>
                          <a:cs typeface="Tahoma" panose="020B0604030504040204" pitchFamily="34" charset="0"/>
                        </a:rPr>
                        <a:t> June 2022</a:t>
                      </a:r>
                      <a:endParaRPr lang="en-IN" sz="180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b="1" kern="50">
                          <a:solidFill>
                            <a:schemeClr val="tx1"/>
                          </a:solidFill>
                          <a:effectLst/>
                          <a:latin typeface="+mj-lt"/>
                          <a:ea typeface="Lucida Sans Unicode" panose="020B0602030504020204" pitchFamily="34" charset="0"/>
                          <a:cs typeface="Arial" panose="020B0604020202020204" pitchFamily="34" charset="0"/>
                        </a:rPr>
                        <a:t>Agriculture</a:t>
                      </a:r>
                      <a:endParaRPr lang="en-IN" sz="1800" kern="5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b="1" kern="50">
                          <a:solidFill>
                            <a:schemeClr val="tx1"/>
                          </a:solidFill>
                          <a:effectLst/>
                          <a:latin typeface="+mj-lt"/>
                          <a:ea typeface="Lucida Sans Unicode" panose="020B0602030504020204" pitchFamily="34" charset="0"/>
                          <a:cs typeface="Arial" panose="020B0604020202020204" pitchFamily="34" charset="0"/>
                        </a:rPr>
                        <a:t>MSME</a:t>
                      </a:r>
                      <a:endParaRPr lang="en-IN" sz="1800" kern="5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b="1" kern="50">
                          <a:solidFill>
                            <a:schemeClr val="tx1"/>
                          </a:solidFill>
                          <a:effectLst/>
                          <a:latin typeface="+mj-lt"/>
                          <a:ea typeface="Lucida Sans Unicode" panose="020B0602030504020204" pitchFamily="34" charset="0"/>
                          <a:cs typeface="Arial" panose="020B0604020202020204" pitchFamily="34" charset="0"/>
                        </a:rPr>
                        <a:t>Other PS</a:t>
                      </a:r>
                      <a:endParaRPr lang="en-IN" sz="1800" kern="5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b="1" kern="50" dirty="0">
                          <a:solidFill>
                            <a:schemeClr val="tx1"/>
                          </a:solidFill>
                          <a:effectLst/>
                          <a:latin typeface="+mj-lt"/>
                          <a:ea typeface="Lucida Sans Unicode" panose="020B0602030504020204" pitchFamily="34" charset="0"/>
                          <a:cs typeface="Arial" panose="020B0604020202020204" pitchFamily="34" charset="0"/>
                        </a:rPr>
                        <a:t>Total PSA</a:t>
                      </a:r>
                      <a:endParaRPr lang="en-IN" sz="180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100825"/>
                  </a:ext>
                </a:extLst>
              </a:tr>
              <a:tr h="512879">
                <a:tc>
                  <a:txBody>
                    <a:bodyPr/>
                    <a:lstStyle/>
                    <a:p>
                      <a:pPr algn="ctr">
                        <a:lnSpc>
                          <a:spcPct val="107000"/>
                        </a:lnSpc>
                      </a:pPr>
                      <a:r>
                        <a:rPr lang="en-US" sz="1800" b="1" kern="50" dirty="0">
                          <a:solidFill>
                            <a:schemeClr val="tx1"/>
                          </a:solidFill>
                          <a:effectLst/>
                          <a:latin typeface="+mj-lt"/>
                          <a:ea typeface="Lucida Sans Unicode" panose="020B0602030504020204" pitchFamily="34" charset="0"/>
                          <a:cs typeface="Arial" panose="020B0604020202020204" pitchFamily="34" charset="0"/>
                        </a:rPr>
                        <a:t>Yearly Target</a:t>
                      </a:r>
                      <a:endParaRPr lang="en-IN" sz="180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kern="50" dirty="0">
                          <a:solidFill>
                            <a:schemeClr val="tx1"/>
                          </a:solidFill>
                          <a:effectLst/>
                          <a:latin typeface="+mj-lt"/>
                          <a:ea typeface="Lucida Sans Unicode" panose="020B0602030504020204" pitchFamily="34" charset="0"/>
                          <a:cs typeface="Arial" panose="020B0604020202020204" pitchFamily="34" charset="0"/>
                        </a:rPr>
                        <a:t>369.60</a:t>
                      </a:r>
                      <a:endParaRPr lang="en-IN" sz="180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kern="50" dirty="0">
                          <a:solidFill>
                            <a:schemeClr val="tx1"/>
                          </a:solidFill>
                          <a:effectLst/>
                          <a:latin typeface="+mj-lt"/>
                          <a:ea typeface="Lucida Sans Unicode" panose="020B0602030504020204" pitchFamily="34" charset="0"/>
                          <a:cs typeface="Arial" panose="020B0604020202020204" pitchFamily="34" charset="0"/>
                        </a:rPr>
                        <a:t>951.20</a:t>
                      </a:r>
                      <a:endParaRPr lang="en-IN" sz="180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kern="50">
                          <a:solidFill>
                            <a:schemeClr val="tx1"/>
                          </a:solidFill>
                          <a:effectLst/>
                          <a:latin typeface="+mj-lt"/>
                          <a:ea typeface="Lucida Sans Unicode" panose="020B0602030504020204" pitchFamily="34" charset="0"/>
                          <a:cs typeface="Arial" panose="020B0604020202020204" pitchFamily="34" charset="0"/>
                        </a:rPr>
                        <a:t>163.86</a:t>
                      </a:r>
                      <a:endParaRPr lang="en-IN" sz="1800" kern="5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kern="50" dirty="0">
                          <a:solidFill>
                            <a:schemeClr val="tx1"/>
                          </a:solidFill>
                          <a:effectLst/>
                          <a:latin typeface="+mj-lt"/>
                          <a:ea typeface="Lucida Sans Unicode" panose="020B0602030504020204" pitchFamily="34" charset="0"/>
                          <a:cs typeface="Arial" panose="020B0604020202020204" pitchFamily="34" charset="0"/>
                        </a:rPr>
                        <a:t>1484.67</a:t>
                      </a:r>
                      <a:endParaRPr lang="en-IN" sz="180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978795"/>
                  </a:ext>
                </a:extLst>
              </a:tr>
              <a:tr h="406400">
                <a:tc>
                  <a:txBody>
                    <a:bodyPr/>
                    <a:lstStyle/>
                    <a:p>
                      <a:pPr algn="ctr">
                        <a:lnSpc>
                          <a:spcPct val="107000"/>
                        </a:lnSpc>
                      </a:pPr>
                      <a:r>
                        <a:rPr lang="en-US" sz="1800" b="1" kern="50">
                          <a:solidFill>
                            <a:schemeClr val="tx1"/>
                          </a:solidFill>
                          <a:effectLst/>
                          <a:latin typeface="+mj-lt"/>
                          <a:ea typeface="Lucida Sans Unicode" panose="020B0602030504020204" pitchFamily="34" charset="0"/>
                          <a:cs typeface="Arial" panose="020B0604020202020204" pitchFamily="34" charset="0"/>
                        </a:rPr>
                        <a:t>Achievement</a:t>
                      </a:r>
                      <a:endParaRPr lang="en-IN" sz="1800" kern="5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kern="50" dirty="0">
                          <a:solidFill>
                            <a:schemeClr val="tx1"/>
                          </a:solidFill>
                          <a:effectLst/>
                          <a:latin typeface="+mj-lt"/>
                          <a:ea typeface="Lucida Sans Unicode" panose="020B0602030504020204" pitchFamily="34" charset="0"/>
                          <a:cs typeface="Arial" panose="020B0604020202020204" pitchFamily="34" charset="0"/>
                        </a:rPr>
                        <a:t>54.19</a:t>
                      </a:r>
                      <a:endParaRPr lang="en-IN" sz="180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kern="50" dirty="0">
                          <a:solidFill>
                            <a:schemeClr val="tx1"/>
                          </a:solidFill>
                          <a:effectLst/>
                          <a:latin typeface="+mj-lt"/>
                          <a:ea typeface="Lucida Sans Unicode" panose="020B0602030504020204" pitchFamily="34" charset="0"/>
                          <a:cs typeface="Arial" panose="020B0604020202020204" pitchFamily="34" charset="0"/>
                        </a:rPr>
                        <a:t>277.70</a:t>
                      </a:r>
                      <a:endParaRPr lang="en-IN" sz="180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kern="50" dirty="0">
                          <a:solidFill>
                            <a:schemeClr val="tx1"/>
                          </a:solidFill>
                          <a:effectLst/>
                          <a:latin typeface="+mj-lt"/>
                          <a:ea typeface="Lucida Sans Unicode" panose="020B0602030504020204" pitchFamily="34" charset="0"/>
                          <a:cs typeface="Arial" panose="020B0604020202020204" pitchFamily="34" charset="0"/>
                        </a:rPr>
                        <a:t>46.48</a:t>
                      </a:r>
                      <a:endParaRPr lang="en-IN" sz="180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800" kern="50">
                          <a:solidFill>
                            <a:schemeClr val="tx1"/>
                          </a:solidFill>
                          <a:effectLst/>
                          <a:latin typeface="+mj-lt"/>
                          <a:ea typeface="Lucida Sans Unicode" panose="020B0602030504020204" pitchFamily="34" charset="0"/>
                          <a:cs typeface="Arial" panose="020B0604020202020204" pitchFamily="34" charset="0"/>
                        </a:rPr>
                        <a:t>378.37</a:t>
                      </a:r>
                      <a:endParaRPr lang="en-IN" sz="1800" kern="5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690644"/>
                  </a:ext>
                </a:extLst>
              </a:tr>
              <a:tr h="414215">
                <a:tc>
                  <a:txBody>
                    <a:bodyPr/>
                    <a:lstStyle/>
                    <a:p>
                      <a:pPr algn="ctr">
                        <a:lnSpc>
                          <a:spcPct val="107000"/>
                        </a:lnSpc>
                      </a:pPr>
                      <a:r>
                        <a:rPr lang="en-US" sz="1800" b="1" kern="50">
                          <a:solidFill>
                            <a:schemeClr val="tx1"/>
                          </a:solidFill>
                          <a:effectLst/>
                          <a:latin typeface="+mj-lt"/>
                          <a:ea typeface="Lucida Sans Unicode" panose="020B0602030504020204" pitchFamily="34" charset="0"/>
                          <a:cs typeface="Arial" panose="020B0604020202020204" pitchFamily="34" charset="0"/>
                        </a:rPr>
                        <a:t>Achievement %</a:t>
                      </a:r>
                      <a:endParaRPr lang="en-IN" sz="1800" kern="5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US" sz="1800" kern="50">
                          <a:solidFill>
                            <a:schemeClr val="tx1"/>
                          </a:solidFill>
                          <a:effectLst/>
                          <a:latin typeface="+mj-lt"/>
                          <a:ea typeface="Lucida Sans Unicode" panose="020B0602030504020204" pitchFamily="34" charset="0"/>
                          <a:cs typeface="Arial" panose="020B0604020202020204" pitchFamily="34" charset="0"/>
                        </a:rPr>
                        <a:t>14.66%</a:t>
                      </a:r>
                      <a:endParaRPr lang="en-IN" sz="1800" kern="5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US" sz="1800" kern="50" dirty="0">
                          <a:solidFill>
                            <a:schemeClr val="tx1"/>
                          </a:solidFill>
                          <a:effectLst/>
                          <a:latin typeface="+mj-lt"/>
                          <a:ea typeface="Lucida Sans Unicode" panose="020B0602030504020204" pitchFamily="34" charset="0"/>
                          <a:cs typeface="Arial" panose="020B0604020202020204" pitchFamily="34" charset="0"/>
                        </a:rPr>
                        <a:t>29.19%</a:t>
                      </a:r>
                      <a:endParaRPr lang="en-IN" sz="180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US" sz="1800" kern="50" dirty="0">
                          <a:solidFill>
                            <a:schemeClr val="tx1"/>
                          </a:solidFill>
                          <a:effectLst/>
                          <a:latin typeface="+mj-lt"/>
                          <a:ea typeface="Arial Unicode MS"/>
                          <a:cs typeface="Arial" panose="020B0604020202020204" pitchFamily="34" charset="0"/>
                        </a:rPr>
                        <a:t>28.36%</a:t>
                      </a:r>
                      <a:endParaRPr lang="en-IN" sz="180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US" sz="1800" kern="50" dirty="0">
                          <a:solidFill>
                            <a:schemeClr val="tx1"/>
                          </a:solidFill>
                          <a:effectLst/>
                          <a:latin typeface="+mj-lt"/>
                          <a:ea typeface="Arial Unicode MS"/>
                          <a:cs typeface="Arial" panose="020B0604020202020204" pitchFamily="34" charset="0"/>
                        </a:rPr>
                        <a:t>25.48%</a:t>
                      </a:r>
                      <a:endParaRPr lang="en-IN" sz="180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1264971502"/>
                  </a:ext>
                </a:extLst>
              </a:tr>
            </a:tbl>
          </a:graphicData>
        </a:graphic>
      </p:graphicFrame>
      <p:sp>
        <p:nvSpPr>
          <p:cNvPr id="13" name="TextBox 12">
            <a:extLst>
              <a:ext uri="{FF2B5EF4-FFF2-40B4-BE49-F238E27FC236}">
                <a16:creationId xmlns:a16="http://schemas.microsoft.com/office/drawing/2014/main" id="{86C6B6A0-3B27-4463-8317-0C5013DDF68B}"/>
              </a:ext>
            </a:extLst>
          </p:cNvPr>
          <p:cNvSpPr txBox="1"/>
          <p:nvPr/>
        </p:nvSpPr>
        <p:spPr>
          <a:xfrm>
            <a:off x="7596553" y="4517206"/>
            <a:ext cx="1703754" cy="369332"/>
          </a:xfrm>
          <a:prstGeom prst="rect">
            <a:avLst/>
          </a:prstGeom>
          <a:noFill/>
        </p:spPr>
        <p:txBody>
          <a:bodyPr wrap="square">
            <a:spAutoFit/>
          </a:bodyPr>
          <a:lstStyle/>
          <a:p>
            <a:r>
              <a:rPr lang="en-US" sz="1800" b="1" kern="50" dirty="0">
                <a:effectLst/>
                <a:latin typeface="Arial Narrow" panose="020B0606020202030204" pitchFamily="34" charset="0"/>
                <a:ea typeface="Lucida Sans Unicode" panose="020B0602030504020204" pitchFamily="34" charset="0"/>
                <a:cs typeface="Arial" panose="020B0604020202020204" pitchFamily="34" charset="0"/>
              </a:rPr>
              <a:t>(</a:t>
            </a:r>
            <a:r>
              <a:rPr lang="en-US" sz="1800" b="1" kern="50" dirty="0">
                <a:effectLst/>
                <a:latin typeface="+mj-lt"/>
                <a:ea typeface="Lucida Sans Unicode" panose="020B0602030504020204" pitchFamily="34" charset="0"/>
                <a:cs typeface="Arial" panose="020B0604020202020204" pitchFamily="34" charset="0"/>
              </a:rPr>
              <a:t>Amt. in Crores)</a:t>
            </a:r>
            <a:endParaRPr lang="en-IN" sz="1800" b="1" kern="50" dirty="0">
              <a:effectLst/>
              <a:latin typeface="+mj-lt"/>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4244379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5F360-75E1-47B5-AB98-416DAB18D0DF}"/>
              </a:ext>
            </a:extLst>
          </p:cNvPr>
          <p:cNvSpPr txBox="1"/>
          <p:nvPr/>
        </p:nvSpPr>
        <p:spPr>
          <a:xfrm>
            <a:off x="4810369" y="135761"/>
            <a:ext cx="2571262"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7" name="TextBox 6">
            <a:extLst>
              <a:ext uri="{FF2B5EF4-FFF2-40B4-BE49-F238E27FC236}">
                <a16:creationId xmlns:a16="http://schemas.microsoft.com/office/drawing/2014/main" id="{C8CF9754-D368-4D0A-BC64-D43556D88072}"/>
              </a:ext>
            </a:extLst>
          </p:cNvPr>
          <p:cNvSpPr txBox="1"/>
          <p:nvPr/>
        </p:nvSpPr>
        <p:spPr>
          <a:xfrm>
            <a:off x="422030" y="739417"/>
            <a:ext cx="10816493" cy="369332"/>
          </a:xfrm>
          <a:prstGeom prst="rect">
            <a:avLst/>
          </a:prstGeom>
          <a:noFill/>
        </p:spPr>
        <p:txBody>
          <a:bodyPr wrap="square">
            <a:spAutoFit/>
          </a:bodyPr>
          <a:lstStyle/>
          <a:p>
            <a:pPr marL="285750" indent="-285750" algn="just">
              <a:buFont typeface="Wingdings" panose="05000000000000000000" pitchFamily="2" charset="2"/>
              <a:buChar char="Ø"/>
            </a:pPr>
            <a:r>
              <a:rPr lang="en-US" b="1" u="sng" kern="50" dirty="0">
                <a:effectLst/>
                <a:latin typeface="+mj-lt"/>
                <a:ea typeface="Lucida Sans Unicode" panose="020B0602030504020204" pitchFamily="34" charset="0"/>
                <a:cs typeface="Arial" panose="020B0604020202020204" pitchFamily="34" charset="0"/>
              </a:rPr>
              <a:t>Agenda 3:</a:t>
            </a:r>
            <a:r>
              <a:rPr lang="en-US" b="1" kern="50" dirty="0">
                <a:effectLst/>
                <a:latin typeface="+mj-lt"/>
                <a:ea typeface="Lucida Sans Unicode" panose="020B0602030504020204" pitchFamily="34" charset="0"/>
                <a:cs typeface="Arial" panose="020B0604020202020204" pitchFamily="34" charset="0"/>
              </a:rPr>
              <a:t> </a:t>
            </a:r>
            <a:r>
              <a:rPr lang="en-US" b="1" u="sng" kern="50" dirty="0">
                <a:effectLst/>
                <a:latin typeface="+mj-lt"/>
                <a:ea typeface="Lucida Sans Unicode" panose="020B0602030504020204" pitchFamily="34" charset="0"/>
                <a:cs typeface="Arial" panose="020B0604020202020204" pitchFamily="34" charset="0"/>
              </a:rPr>
              <a:t>Review of Business Development and Credit Disbursement by Banks in FY 2022-23</a:t>
            </a:r>
            <a:endParaRPr lang="en-IN" b="1" kern="50" dirty="0">
              <a:effectLst/>
              <a:latin typeface="+mj-lt"/>
              <a:ea typeface="Lucida Sans Unicode" panose="020B0602030504020204" pitchFamily="34" charset="0"/>
              <a:cs typeface="Tahoma" panose="020B0604030504040204" pitchFamily="34" charset="0"/>
            </a:endParaRPr>
          </a:p>
        </p:txBody>
      </p:sp>
      <p:sp>
        <p:nvSpPr>
          <p:cNvPr id="9" name="TextBox 8">
            <a:extLst>
              <a:ext uri="{FF2B5EF4-FFF2-40B4-BE49-F238E27FC236}">
                <a16:creationId xmlns:a16="http://schemas.microsoft.com/office/drawing/2014/main" id="{519286D1-3EBD-4E9D-9634-5F43CD0B7C3C}"/>
              </a:ext>
            </a:extLst>
          </p:cNvPr>
          <p:cNvSpPr txBox="1"/>
          <p:nvPr/>
        </p:nvSpPr>
        <p:spPr>
          <a:xfrm>
            <a:off x="601784" y="1537791"/>
            <a:ext cx="10152185" cy="1477328"/>
          </a:xfrm>
          <a:prstGeom prst="rect">
            <a:avLst/>
          </a:prstGeom>
          <a:noFill/>
        </p:spPr>
        <p:txBody>
          <a:bodyPr wrap="square">
            <a:spAutoFit/>
          </a:bodyPr>
          <a:lstStyle/>
          <a:p>
            <a:pPr algn="just"/>
            <a:r>
              <a:rPr lang="en-IN" sz="1800" b="1" i="0" u="none" strike="noStrike" baseline="0" dirty="0">
                <a:latin typeface="MinionPro-BoldCn"/>
              </a:rPr>
              <a:t>ACP Achievement in Agri Loans for the Quarter ending June 2022 (Bank wise details in page No.34-35 &amp; 69-70)</a:t>
            </a:r>
          </a:p>
          <a:p>
            <a:pPr algn="just"/>
            <a:endParaRPr lang="en-IN" sz="1800" b="0" i="0" u="none" strike="noStrike" baseline="0" dirty="0">
              <a:latin typeface="MinionPro-Regular"/>
            </a:endParaRPr>
          </a:p>
          <a:p>
            <a:pPr algn="just"/>
            <a:r>
              <a:rPr lang="en-IN" sz="1800" b="0" i="0" u="none" strike="noStrike" baseline="0" dirty="0">
                <a:latin typeface="+mj-lt"/>
              </a:rPr>
              <a:t>The Total Agriculture Loans sanctioned during the Quarter ending June 2022 is ₹.54.19 Crores, out of which 16094 numbers of KCC loans were sanctioned for ₹.38.35 Crores.</a:t>
            </a:r>
            <a:endParaRPr lang="en-IN" dirty="0">
              <a:latin typeface="+mj-lt"/>
            </a:endParaRPr>
          </a:p>
        </p:txBody>
      </p:sp>
      <p:sp>
        <p:nvSpPr>
          <p:cNvPr id="16" name="TextBox 15">
            <a:extLst>
              <a:ext uri="{FF2B5EF4-FFF2-40B4-BE49-F238E27FC236}">
                <a16:creationId xmlns:a16="http://schemas.microsoft.com/office/drawing/2014/main" id="{10F59C5D-F751-4741-9823-0897113F02B8}"/>
              </a:ext>
            </a:extLst>
          </p:cNvPr>
          <p:cNvSpPr txBox="1"/>
          <p:nvPr/>
        </p:nvSpPr>
        <p:spPr>
          <a:xfrm>
            <a:off x="547077" y="3256292"/>
            <a:ext cx="9902092" cy="369332"/>
          </a:xfrm>
          <a:prstGeom prst="rect">
            <a:avLst/>
          </a:prstGeom>
          <a:noFill/>
        </p:spPr>
        <p:txBody>
          <a:bodyPr wrap="square">
            <a:spAutoFit/>
          </a:bodyPr>
          <a:lstStyle/>
          <a:p>
            <a:pPr marL="285750" indent="-285750" algn="just">
              <a:buFont typeface="Wingdings" panose="05000000000000000000" pitchFamily="2" charset="2"/>
              <a:buChar char="Ø"/>
            </a:pPr>
            <a:r>
              <a:rPr lang="en-US" sz="1800" b="1" u="sng" kern="50" dirty="0">
                <a:effectLst/>
                <a:latin typeface="+mj-lt"/>
                <a:ea typeface="Lucida Sans Unicode" panose="020B0602030504020204" pitchFamily="34" charset="0"/>
                <a:cs typeface="Arial" panose="020B0604020202020204" pitchFamily="34" charset="0"/>
              </a:rPr>
              <a:t>Agenda 4:</a:t>
            </a:r>
            <a:r>
              <a:rPr lang="en-US" sz="1800" b="1" kern="50" dirty="0">
                <a:effectLst/>
                <a:latin typeface="+mj-lt"/>
                <a:ea typeface="Lucida Sans Unicode" panose="020B0602030504020204" pitchFamily="34" charset="0"/>
                <a:cs typeface="Arial" panose="020B0604020202020204" pitchFamily="34" charset="0"/>
              </a:rPr>
              <a:t> </a:t>
            </a:r>
            <a:r>
              <a:rPr lang="en-US" sz="1800" b="1" u="sng" kern="50" dirty="0">
                <a:effectLst/>
                <a:latin typeface="+mj-lt"/>
                <a:ea typeface="Gungsuh" panose="020B0503020000020004" pitchFamily="18" charset="-127"/>
                <a:cs typeface="Arial" panose="020B0604020202020204" pitchFamily="34" charset="0"/>
              </a:rPr>
              <a:t>Government Sponsored Scheme Implementation of PMEGP Scheme</a:t>
            </a:r>
            <a:endParaRPr lang="en-IN" sz="1600" b="1" kern="50" dirty="0">
              <a:effectLst/>
              <a:latin typeface="+mj-lt"/>
              <a:ea typeface="Lucida Sans Unicode" panose="020B060203050402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D0FB2A87-912A-4137-8556-44334DB8E066}"/>
              </a:ext>
            </a:extLst>
          </p:cNvPr>
          <p:cNvSpPr txBox="1"/>
          <p:nvPr/>
        </p:nvSpPr>
        <p:spPr>
          <a:xfrm>
            <a:off x="300891" y="3753512"/>
            <a:ext cx="10265509" cy="2862322"/>
          </a:xfrm>
          <a:prstGeom prst="rect">
            <a:avLst/>
          </a:prstGeom>
          <a:noFill/>
        </p:spPr>
        <p:txBody>
          <a:bodyPr wrap="square">
            <a:spAutoFit/>
          </a:bodyPr>
          <a:lstStyle/>
          <a:p>
            <a:pPr marL="857250" lvl="1" indent="-400050" algn="just">
              <a:buFont typeface="+mj-lt"/>
              <a:buAutoNum type="romanLcPeriod"/>
            </a:pPr>
            <a:r>
              <a:rPr lang="en-US" u="sng" kern="50" dirty="0">
                <a:effectLst/>
                <a:latin typeface="+mj-lt"/>
                <a:ea typeface="Lucida Sans Unicode" panose="020B0602030504020204" pitchFamily="34" charset="0"/>
                <a:cs typeface="Arial" panose="020B0604020202020204" pitchFamily="34" charset="0"/>
              </a:rPr>
              <a:t>Prime Minister Employment Generation Program (PMEGP</a:t>
            </a:r>
            <a:r>
              <a:rPr lang="en-US" kern="50" dirty="0">
                <a:effectLst/>
                <a:latin typeface="+mj-lt"/>
                <a:ea typeface="Lucida Sans Unicode" panose="020B0602030504020204" pitchFamily="34" charset="0"/>
                <a:cs typeface="Arial" panose="020B0604020202020204" pitchFamily="34" charset="0"/>
              </a:rPr>
              <a:t>)</a:t>
            </a:r>
            <a:endParaRPr lang="en-IN" kern="50" dirty="0">
              <a:effectLst/>
              <a:latin typeface="+mj-lt"/>
              <a:ea typeface="Lucida Sans Unicode" panose="020B0602030504020204" pitchFamily="34" charset="0"/>
              <a:cs typeface="Tahoma" panose="020B0604030504040204" pitchFamily="34" charset="0"/>
            </a:endParaRPr>
          </a:p>
          <a:p>
            <a:pPr marL="1143000" lvl="1" algn="just"/>
            <a:endParaRPr lang="en-US" kern="50" dirty="0">
              <a:effectLst/>
              <a:latin typeface="+mj-lt"/>
              <a:ea typeface="Lucida Sans Unicode" panose="020B0602030504020204" pitchFamily="34" charset="0"/>
              <a:cs typeface="Arial" panose="020B0604020202020204" pitchFamily="34" charset="0"/>
            </a:endParaRPr>
          </a:p>
          <a:p>
            <a:pPr lvl="2" algn="just"/>
            <a:r>
              <a:rPr lang="en-IN" b="0" i="0" u="none" strike="noStrike" baseline="0" dirty="0">
                <a:latin typeface="+mj-lt"/>
              </a:rPr>
              <a:t>PMEGP Bank wise target for the Financial Year 2022-23 has been fixed for 1151 numbers amounting to ₹.28.78 Cr (Margin Money). As on June 30th, 2022, 74 PMEGP loans were sanctioned by member banks. Details are placed in page No.126 and 118 (Director, KVIC is requested to appraise the house). Out of 3415 PMEGP loan </a:t>
            </a:r>
            <a:r>
              <a:rPr lang="en-IN" b="0" i="0" u="none" strike="noStrike" baseline="0" dirty="0">
                <a:latin typeface="MinionPro-Regular"/>
              </a:rPr>
              <a:t>accounts, 1427 accounts are NPAs constituting 36% of the Total Outstanding.</a:t>
            </a:r>
            <a:r>
              <a:rPr lang="en-US" kern="50" dirty="0">
                <a:effectLst/>
                <a:latin typeface="+mj-lt"/>
                <a:ea typeface="Lucida Sans Unicode" panose="020B0602030504020204" pitchFamily="34" charset="0"/>
                <a:cs typeface="Arial" panose="020B0604020202020204" pitchFamily="34" charset="0"/>
              </a:rPr>
              <a:t> </a:t>
            </a:r>
            <a:endParaRPr lang="en-IN" kern="50" dirty="0">
              <a:latin typeface="+mj-lt"/>
              <a:ea typeface="Lucida Sans Unicode" panose="020B0602030504020204" pitchFamily="34" charset="0"/>
              <a:cs typeface="Tahoma" panose="020B0604030504040204" pitchFamily="34" charset="0"/>
            </a:endParaRPr>
          </a:p>
          <a:p>
            <a:pPr lvl="2" algn="just"/>
            <a:endParaRPr lang="en-IN" kern="50" dirty="0">
              <a:effectLst/>
              <a:latin typeface="+mj-lt"/>
              <a:ea typeface="Lucida Sans Unicode" panose="020B0602030504020204" pitchFamily="34" charset="0"/>
              <a:cs typeface="Tahoma" panose="020B0604030504040204" pitchFamily="34" charset="0"/>
            </a:endParaRPr>
          </a:p>
          <a:p>
            <a:pPr lvl="2" algn="just"/>
            <a:r>
              <a:rPr lang="en-US" kern="50" dirty="0">
                <a:effectLst/>
                <a:latin typeface="+mj-lt"/>
                <a:ea typeface="Lucida Sans Unicode" panose="020B0602030504020204" pitchFamily="34" charset="0"/>
                <a:cs typeface="Arial" panose="020B0604020202020204" pitchFamily="34" charset="0"/>
              </a:rPr>
              <a:t>Parliamentary Standing Committee meeting on Industry and PMEGP was held on 31</a:t>
            </a:r>
            <a:r>
              <a:rPr lang="en-US" kern="50" baseline="30000" dirty="0">
                <a:effectLst/>
                <a:latin typeface="+mj-lt"/>
                <a:ea typeface="Lucida Sans Unicode" panose="020B0602030504020204" pitchFamily="34" charset="0"/>
                <a:cs typeface="Arial" panose="020B0604020202020204" pitchFamily="34" charset="0"/>
              </a:rPr>
              <a:t>st</a:t>
            </a:r>
            <a:r>
              <a:rPr lang="en-US" kern="50" dirty="0">
                <a:effectLst/>
                <a:latin typeface="+mj-lt"/>
                <a:ea typeface="Lucida Sans Unicode" panose="020B0602030504020204" pitchFamily="34" charset="0"/>
                <a:cs typeface="Arial" panose="020B0604020202020204" pitchFamily="34" charset="0"/>
              </a:rPr>
              <a:t> August and 1</a:t>
            </a:r>
            <a:r>
              <a:rPr lang="en-US" kern="50" baseline="30000" dirty="0">
                <a:effectLst/>
                <a:latin typeface="+mj-lt"/>
                <a:ea typeface="Lucida Sans Unicode" panose="020B0602030504020204" pitchFamily="34" charset="0"/>
                <a:cs typeface="Arial" panose="020B0604020202020204" pitchFamily="34" charset="0"/>
              </a:rPr>
              <a:t>st</a:t>
            </a:r>
            <a:r>
              <a:rPr lang="en-US" kern="50" dirty="0">
                <a:effectLst/>
                <a:latin typeface="+mj-lt"/>
                <a:ea typeface="Lucida Sans Unicode" panose="020B0602030504020204" pitchFamily="34" charset="0"/>
                <a:cs typeface="Arial" panose="020B0604020202020204" pitchFamily="34" charset="0"/>
              </a:rPr>
              <a:t> September 2022 at Shillong</a:t>
            </a:r>
          </a:p>
        </p:txBody>
      </p:sp>
    </p:spTree>
    <p:extLst>
      <p:ext uri="{BB962C8B-B14F-4D97-AF65-F5344CB8AC3E}">
        <p14:creationId xmlns:p14="http://schemas.microsoft.com/office/powerpoint/2010/main" val="2957797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5F360-75E1-47B5-AB98-416DAB18D0DF}"/>
              </a:ext>
            </a:extLst>
          </p:cNvPr>
          <p:cNvSpPr txBox="1"/>
          <p:nvPr/>
        </p:nvSpPr>
        <p:spPr>
          <a:xfrm>
            <a:off x="4810369" y="135761"/>
            <a:ext cx="2571262"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13" name="TextBox 12">
            <a:extLst>
              <a:ext uri="{FF2B5EF4-FFF2-40B4-BE49-F238E27FC236}">
                <a16:creationId xmlns:a16="http://schemas.microsoft.com/office/drawing/2014/main" id="{450D4FC7-587A-4B11-8341-9E02662A7606}"/>
              </a:ext>
            </a:extLst>
          </p:cNvPr>
          <p:cNvSpPr txBox="1"/>
          <p:nvPr/>
        </p:nvSpPr>
        <p:spPr>
          <a:xfrm>
            <a:off x="422029" y="1198407"/>
            <a:ext cx="10378832" cy="1477328"/>
          </a:xfrm>
          <a:prstGeom prst="rect">
            <a:avLst/>
          </a:prstGeom>
          <a:noFill/>
        </p:spPr>
        <p:txBody>
          <a:bodyPr wrap="square">
            <a:spAutoFit/>
          </a:bodyPr>
          <a:lstStyle/>
          <a:p>
            <a:pPr marL="857250" lvl="1" indent="-400050" algn="just">
              <a:buFont typeface="+mj-lt"/>
              <a:buAutoNum type="romanLcPeriod" startAt="2"/>
            </a:pPr>
            <a:r>
              <a:rPr lang="en-US" b="1" u="sng" kern="50" dirty="0">
                <a:effectLst/>
                <a:latin typeface="+mj-lt"/>
                <a:ea typeface="Gungsuh" panose="020B0503020000020004" pitchFamily="18" charset="-127"/>
                <a:cs typeface="Arial" panose="020B0604020202020204" pitchFamily="34" charset="0"/>
              </a:rPr>
              <a:t>National Rural Livelihoods Mission Bank Linkage:</a:t>
            </a:r>
            <a:endParaRPr lang="en-IN" b="1" kern="50" dirty="0">
              <a:effectLst/>
              <a:latin typeface="+mj-lt"/>
              <a:ea typeface="Lucida Sans Unicode" panose="020B0602030504020204" pitchFamily="34" charset="0"/>
              <a:cs typeface="Tahoma" panose="020B0604030504040204" pitchFamily="34" charset="0"/>
            </a:endParaRPr>
          </a:p>
          <a:p>
            <a:pPr marL="1143000" lvl="1" algn="just"/>
            <a:r>
              <a:rPr lang="en-US" b="1" u="none" strike="noStrike" kern="50" dirty="0">
                <a:solidFill>
                  <a:schemeClr val="accent3">
                    <a:lumMod val="75000"/>
                  </a:schemeClr>
                </a:solidFill>
                <a:effectLst/>
                <a:latin typeface="Arial Narrow" panose="020B0606020202030204" pitchFamily="34" charset="0"/>
                <a:ea typeface="Gungsuh" panose="020B0503020000020004" pitchFamily="18" charset="-127"/>
                <a:cs typeface="Arial" panose="020B0604020202020204" pitchFamily="34" charset="0"/>
              </a:rPr>
              <a:t> </a:t>
            </a:r>
            <a:endParaRPr lang="en-IN"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p>
            <a:pPr lvl="2" algn="just"/>
            <a:r>
              <a:rPr lang="en-IN" b="0" i="0" u="none" strike="noStrike" baseline="0" dirty="0">
                <a:latin typeface="+mj-lt"/>
              </a:rPr>
              <a:t>The ACP target of SHG Bank credit linkage for FY 2022-23 under NRLM has been fixed for 14092 SHGs. As on 30th June 2022, out of 2997 loan proposals submitted to banks 1158 SHG loans were sanctioned for ₹15.00 crores. MS</a:t>
            </a:r>
            <a:r>
              <a:rPr lang="en-IN" b="0" i="0" u="none" strike="noStrike" baseline="0" dirty="0">
                <a:latin typeface="MinionPro-Regular"/>
              </a:rPr>
              <a:t>RLS is requested to appraise the House. (Details in Page No-127)</a:t>
            </a:r>
            <a:endParaRPr lang="en-IN"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p:txBody>
      </p:sp>
      <p:sp>
        <p:nvSpPr>
          <p:cNvPr id="6" name="TextBox 5">
            <a:extLst>
              <a:ext uri="{FF2B5EF4-FFF2-40B4-BE49-F238E27FC236}">
                <a16:creationId xmlns:a16="http://schemas.microsoft.com/office/drawing/2014/main" id="{0514574E-00F7-481A-BE43-EB17F955B32F}"/>
              </a:ext>
            </a:extLst>
          </p:cNvPr>
          <p:cNvSpPr txBox="1"/>
          <p:nvPr/>
        </p:nvSpPr>
        <p:spPr>
          <a:xfrm>
            <a:off x="875322" y="2760014"/>
            <a:ext cx="9925539" cy="923330"/>
          </a:xfrm>
          <a:prstGeom prst="rect">
            <a:avLst/>
          </a:prstGeom>
          <a:noFill/>
        </p:spPr>
        <p:txBody>
          <a:bodyPr wrap="square">
            <a:spAutoFit/>
          </a:bodyPr>
          <a:lstStyle/>
          <a:p>
            <a:pPr marL="400050" lvl="0" indent="-400050" algn="just">
              <a:buFont typeface="+mj-lt"/>
              <a:buAutoNum type="romanLcPeriod" startAt="3"/>
            </a:pPr>
            <a:r>
              <a:rPr lang="en-US" sz="1800" b="1" u="sng" kern="1100" dirty="0">
                <a:effectLst/>
                <a:latin typeface="+mj-lt"/>
                <a:ea typeface="Gungsuh" panose="020B0503020000020004" pitchFamily="18" charset="-127"/>
                <a:cs typeface="Arial" panose="020B0604020202020204" pitchFamily="34" charset="0"/>
              </a:rPr>
              <a:t>Pradhan Mantri Mudra Yojana (PMMY):</a:t>
            </a:r>
            <a:endParaRPr lang="en-IN" b="1" u="sng" kern="50" dirty="0">
              <a:latin typeface="+mj-lt"/>
              <a:ea typeface="Gungsuh" panose="020B0503020000020004" pitchFamily="18" charset="-127"/>
              <a:cs typeface="Tahoma" panose="020B0604030504040204" pitchFamily="34" charset="0"/>
            </a:endParaRPr>
          </a:p>
          <a:p>
            <a:pPr lvl="0" algn="just"/>
            <a:endParaRPr lang="en-IN" sz="1800" b="1" u="sng" kern="50" dirty="0">
              <a:effectLst/>
              <a:latin typeface="+mj-lt"/>
              <a:ea typeface="Gungsuh" panose="020B0503020000020004" pitchFamily="18" charset="-127"/>
              <a:cs typeface="Tahoma" panose="020B0604030504040204" pitchFamily="34" charset="0"/>
            </a:endParaRPr>
          </a:p>
          <a:p>
            <a:pPr lvl="1" algn="just"/>
            <a:r>
              <a:rPr lang="en-US" kern="1100" dirty="0">
                <a:effectLst/>
                <a:latin typeface="+mj-lt"/>
                <a:ea typeface="Gungsuh" panose="020B0503020000020004" pitchFamily="18" charset="-127"/>
                <a:cs typeface="Arial" panose="020B0604020202020204" pitchFamily="34" charset="0"/>
              </a:rPr>
              <a:t>PMMY:-</a:t>
            </a:r>
            <a:r>
              <a:rPr lang="en-US" kern="50" dirty="0">
                <a:effectLst/>
                <a:latin typeface="+mj-lt"/>
                <a:ea typeface="Gungsuh" panose="020B0503020000020004" pitchFamily="18" charset="-127"/>
                <a:cs typeface="Arial" panose="020B0604020202020204" pitchFamily="34" charset="0"/>
              </a:rPr>
              <a:t>The loans sanctioned under PMMY during the Quarter-1 of FY 2022-23 is as under:</a:t>
            </a:r>
            <a:endParaRPr lang="en-IN" kern="50" dirty="0">
              <a:effectLst/>
              <a:latin typeface="+mj-lt"/>
              <a:ea typeface="Lucida Sans Unicode" panose="020B0602030504020204" pitchFamily="34" charset="0"/>
              <a:cs typeface="Tahoma" panose="020B0604030504040204" pitchFamily="34" charset="0"/>
            </a:endParaRPr>
          </a:p>
        </p:txBody>
      </p:sp>
      <p:graphicFrame>
        <p:nvGraphicFramePr>
          <p:cNvPr id="8" name="Table 7">
            <a:extLst>
              <a:ext uri="{FF2B5EF4-FFF2-40B4-BE49-F238E27FC236}">
                <a16:creationId xmlns:a16="http://schemas.microsoft.com/office/drawing/2014/main" id="{2B287A32-879B-4112-97DD-38F1E5A8573D}"/>
              </a:ext>
            </a:extLst>
          </p:cNvPr>
          <p:cNvGraphicFramePr>
            <a:graphicFrameLocks noGrp="1"/>
          </p:cNvGraphicFramePr>
          <p:nvPr>
            <p:extLst>
              <p:ext uri="{D42A27DB-BD31-4B8C-83A1-F6EECF244321}">
                <p14:modId xmlns:p14="http://schemas.microsoft.com/office/powerpoint/2010/main" val="1940689053"/>
              </p:ext>
            </p:extLst>
          </p:nvPr>
        </p:nvGraphicFramePr>
        <p:xfrm>
          <a:off x="1451706" y="3754646"/>
          <a:ext cx="8319477" cy="2502765"/>
        </p:xfrm>
        <a:graphic>
          <a:graphicData uri="http://schemas.openxmlformats.org/drawingml/2006/table">
            <a:tbl>
              <a:tblPr firstRow="1" bandRow="1">
                <a:tableStyleId>{3B4B98B0-60AC-42C2-AFA5-B58CD77FA1E5}</a:tableStyleId>
              </a:tblPr>
              <a:tblGrid>
                <a:gridCol w="2664616">
                  <a:extLst>
                    <a:ext uri="{9D8B030D-6E8A-4147-A177-3AD203B41FA5}">
                      <a16:colId xmlns:a16="http://schemas.microsoft.com/office/drawing/2014/main" val="4134150907"/>
                    </a:ext>
                  </a:extLst>
                </a:gridCol>
                <a:gridCol w="1286639">
                  <a:extLst>
                    <a:ext uri="{9D8B030D-6E8A-4147-A177-3AD203B41FA5}">
                      <a16:colId xmlns:a16="http://schemas.microsoft.com/office/drawing/2014/main" val="3458768139"/>
                    </a:ext>
                  </a:extLst>
                </a:gridCol>
                <a:gridCol w="1564618">
                  <a:extLst>
                    <a:ext uri="{9D8B030D-6E8A-4147-A177-3AD203B41FA5}">
                      <a16:colId xmlns:a16="http://schemas.microsoft.com/office/drawing/2014/main" val="1630782636"/>
                    </a:ext>
                  </a:extLst>
                </a:gridCol>
                <a:gridCol w="2803604">
                  <a:extLst>
                    <a:ext uri="{9D8B030D-6E8A-4147-A177-3AD203B41FA5}">
                      <a16:colId xmlns:a16="http://schemas.microsoft.com/office/drawing/2014/main" val="1188178709"/>
                    </a:ext>
                  </a:extLst>
                </a:gridCol>
              </a:tblGrid>
              <a:tr h="372547">
                <a:tc rowSpan="2">
                  <a:txBody>
                    <a:bodyPr/>
                    <a:lstStyle/>
                    <a:p>
                      <a:pPr algn="ctr"/>
                      <a:r>
                        <a:rPr lang="en-IN" sz="1800" b="0" kern="50" dirty="0">
                          <a:solidFill>
                            <a:schemeClr val="tx1"/>
                          </a:solidFill>
                          <a:effectLst/>
                          <a:latin typeface="+mj-lt"/>
                          <a:ea typeface="Lucida Sans Unicode" panose="020B0602030504020204" pitchFamily="34" charset="0"/>
                          <a:cs typeface="Arial" panose="020B0604020202020204" pitchFamily="34" charset="0"/>
                        </a:rPr>
                        <a:t>Category</a:t>
                      </a:r>
                      <a:endParaRPr lang="en-IN" sz="18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sz="1800" b="0" kern="50" dirty="0">
                          <a:solidFill>
                            <a:schemeClr val="tx1"/>
                          </a:solidFill>
                          <a:effectLst/>
                          <a:latin typeface="+mj-lt"/>
                          <a:ea typeface="Lucida Sans Unicode" panose="020B0602030504020204" pitchFamily="34" charset="0"/>
                          <a:cs typeface="Arial" panose="020B0604020202020204" pitchFamily="34" charset="0"/>
                        </a:rPr>
                        <a:t>Sanctioned (Amt. in Crores)</a:t>
                      </a:r>
                      <a:endParaRPr lang="en-IN" sz="18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b="0" kern="50">
                          <a:solidFill>
                            <a:schemeClr val="tx1"/>
                          </a:solidFill>
                          <a:effectLst/>
                          <a:latin typeface="+mj-lt"/>
                          <a:ea typeface="Lucida Sans Unicode" panose="020B0602030504020204" pitchFamily="34" charset="0"/>
                          <a:cs typeface="Arial" panose="020B0604020202020204" pitchFamily="34" charset="0"/>
                        </a:rPr>
                        <a:t>Outstanding (Amt. in Crores)</a:t>
                      </a:r>
                      <a:endParaRPr lang="en-IN" sz="1800" b="0" kern="5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100825"/>
                  </a:ext>
                </a:extLst>
              </a:tr>
              <a:tr h="278417">
                <a:tc vMerge="1">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0" i="0" u="none" strike="noStrike" dirty="0">
                          <a:solidFill>
                            <a:schemeClr val="tx1"/>
                          </a:solidFill>
                          <a:effectLst/>
                          <a:latin typeface="+mj-lt"/>
                        </a:rPr>
                        <a:t>No.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0" i="0" u="none" strike="noStrike" dirty="0">
                          <a:solidFill>
                            <a:schemeClr val="tx1"/>
                          </a:solidFill>
                          <a:effectLst/>
                          <a:latin typeface="+mj-lt"/>
                        </a:rPr>
                        <a:t>Amt.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0" i="0" u="none" strike="noStrike" dirty="0">
                          <a:solidFill>
                            <a:schemeClr val="tx1"/>
                          </a:solidFill>
                          <a:effectLst/>
                          <a:latin typeface="+mj-lt"/>
                        </a:rPr>
                        <a:t>Amt.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978795"/>
                  </a:ext>
                </a:extLst>
              </a:tr>
              <a:tr h="512879">
                <a:tc>
                  <a:txBody>
                    <a:bodyPr/>
                    <a:lstStyle/>
                    <a:p>
                      <a:pPr algn="ctr"/>
                      <a:r>
                        <a:rPr lang="en-IN" sz="1800" b="0" kern="50" dirty="0" err="1">
                          <a:solidFill>
                            <a:schemeClr val="tx1"/>
                          </a:solidFill>
                          <a:effectLst/>
                          <a:latin typeface="+mj-lt"/>
                          <a:ea typeface="Lucida Sans Unicode" panose="020B0602030504020204" pitchFamily="34" charset="0"/>
                          <a:cs typeface="Arial" panose="020B0604020202020204" pitchFamily="34" charset="0"/>
                        </a:rPr>
                        <a:t>Shishu</a:t>
                      </a:r>
                      <a:endParaRPr lang="en-IN" sz="18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0" i="0" u="none" strike="noStrike" dirty="0">
                          <a:solidFill>
                            <a:schemeClr val="tx1"/>
                          </a:solidFill>
                          <a:effectLst/>
                          <a:latin typeface="+mj-lt"/>
                        </a:rPr>
                        <a:t>1768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0" i="0" u="none" strike="noStrike" dirty="0">
                          <a:solidFill>
                            <a:schemeClr val="tx1"/>
                          </a:solidFill>
                          <a:effectLst/>
                          <a:latin typeface="+mj-lt"/>
                        </a:rPr>
                        <a:t>5.83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0" i="0" u="none" strike="noStrike" dirty="0">
                          <a:solidFill>
                            <a:schemeClr val="tx1"/>
                          </a:solidFill>
                          <a:effectLst/>
                          <a:latin typeface="+mj-lt"/>
                        </a:rPr>
                        <a:t>36.29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8326032"/>
                  </a:ext>
                </a:extLst>
              </a:tr>
              <a:tr h="512879">
                <a:tc>
                  <a:txBody>
                    <a:bodyPr/>
                    <a:lstStyle/>
                    <a:p>
                      <a:pPr algn="ctr"/>
                      <a:r>
                        <a:rPr lang="en-IN" sz="1800" b="0" kern="50" dirty="0">
                          <a:solidFill>
                            <a:schemeClr val="tx1"/>
                          </a:solidFill>
                          <a:effectLst/>
                          <a:latin typeface="+mj-lt"/>
                          <a:ea typeface="Lucida Sans Unicode" panose="020B0602030504020204" pitchFamily="34" charset="0"/>
                          <a:cs typeface="Arial" panose="020B0604020202020204" pitchFamily="34" charset="0"/>
                        </a:rPr>
                        <a:t>Kishore</a:t>
                      </a:r>
                      <a:endParaRPr lang="en-IN" sz="18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0" i="0" u="none" strike="noStrike" dirty="0">
                          <a:solidFill>
                            <a:schemeClr val="tx1"/>
                          </a:solidFill>
                          <a:effectLst/>
                          <a:latin typeface="+mj-lt"/>
                        </a:rPr>
                        <a:t>1457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0" i="0" u="none" strike="noStrike" dirty="0">
                          <a:solidFill>
                            <a:schemeClr val="tx1"/>
                          </a:solidFill>
                          <a:effectLst/>
                          <a:latin typeface="+mj-lt"/>
                        </a:rPr>
                        <a:t>18.99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0" i="0" u="none" strike="noStrike" dirty="0">
                          <a:solidFill>
                            <a:schemeClr val="tx1"/>
                          </a:solidFill>
                          <a:effectLst/>
                          <a:latin typeface="+mj-lt"/>
                        </a:rPr>
                        <a:t>157.33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3931163"/>
                  </a:ext>
                </a:extLst>
              </a:tr>
              <a:tr h="406400">
                <a:tc>
                  <a:txBody>
                    <a:bodyPr/>
                    <a:lstStyle/>
                    <a:p>
                      <a:pPr algn="ctr"/>
                      <a:r>
                        <a:rPr lang="en-IN" sz="1800" b="0" kern="50">
                          <a:solidFill>
                            <a:schemeClr val="tx1"/>
                          </a:solidFill>
                          <a:effectLst/>
                          <a:latin typeface="+mj-lt"/>
                          <a:ea typeface="Lucida Sans Unicode" panose="020B0602030504020204" pitchFamily="34" charset="0"/>
                          <a:cs typeface="Arial" panose="020B0604020202020204" pitchFamily="34" charset="0"/>
                        </a:rPr>
                        <a:t>Tarun</a:t>
                      </a:r>
                      <a:endParaRPr lang="en-IN" sz="1800" b="0" kern="5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0" i="0" u="none" strike="noStrike" dirty="0">
                          <a:solidFill>
                            <a:schemeClr val="tx1"/>
                          </a:solidFill>
                          <a:effectLst/>
                          <a:latin typeface="+mj-lt"/>
                        </a:rPr>
                        <a:t>449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0" i="0" u="none" strike="noStrike">
                          <a:solidFill>
                            <a:schemeClr val="tx1"/>
                          </a:solidFill>
                          <a:effectLst/>
                          <a:latin typeface="+mj-lt"/>
                        </a:rPr>
                        <a:t>25.52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0" i="0" u="none" strike="noStrike" dirty="0">
                          <a:solidFill>
                            <a:schemeClr val="tx1"/>
                          </a:solidFill>
                          <a:effectLst/>
                          <a:latin typeface="+mj-lt"/>
                        </a:rPr>
                        <a:t>119.81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690644"/>
                  </a:ext>
                </a:extLst>
              </a:tr>
              <a:tr h="414215">
                <a:tc>
                  <a:txBody>
                    <a:bodyPr/>
                    <a:lstStyle/>
                    <a:p>
                      <a:pPr algn="ctr"/>
                      <a:r>
                        <a:rPr lang="en-IN" sz="1800" b="0" kern="50" dirty="0">
                          <a:solidFill>
                            <a:schemeClr val="tx1"/>
                          </a:solidFill>
                          <a:effectLst/>
                          <a:latin typeface="+mj-lt"/>
                          <a:ea typeface="Lucida Sans Unicode" panose="020B0602030504020204" pitchFamily="34" charset="0"/>
                          <a:cs typeface="Arial" panose="020B0604020202020204" pitchFamily="34" charset="0"/>
                        </a:rPr>
                        <a:t>Total</a:t>
                      </a:r>
                      <a:endParaRPr lang="en-IN" sz="18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t"/>
                      <a:r>
                        <a:rPr lang="en-IN" sz="1800" b="0" i="0" u="none" strike="noStrike" dirty="0">
                          <a:solidFill>
                            <a:schemeClr val="tx1"/>
                          </a:solidFill>
                          <a:effectLst/>
                          <a:latin typeface="+mj-lt"/>
                        </a:rPr>
                        <a:t>3674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t"/>
                      <a:r>
                        <a:rPr lang="en-IN" sz="1800" b="0" i="0" u="none" strike="noStrike" dirty="0">
                          <a:solidFill>
                            <a:schemeClr val="tx1"/>
                          </a:solidFill>
                          <a:effectLst/>
                          <a:latin typeface="+mj-lt"/>
                        </a:rPr>
                        <a:t>50.34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fontAlgn="t"/>
                      <a:r>
                        <a:rPr lang="en-IN" sz="1800" b="0" i="0" u="none" strike="noStrike" dirty="0">
                          <a:solidFill>
                            <a:schemeClr val="tx1"/>
                          </a:solidFill>
                          <a:effectLst/>
                          <a:latin typeface="+mj-lt"/>
                        </a:rPr>
                        <a:t>313.43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1264971502"/>
                  </a:ext>
                </a:extLst>
              </a:tr>
            </a:tbl>
          </a:graphicData>
        </a:graphic>
      </p:graphicFrame>
      <p:sp>
        <p:nvSpPr>
          <p:cNvPr id="9" name="TextBox 8">
            <a:extLst>
              <a:ext uri="{FF2B5EF4-FFF2-40B4-BE49-F238E27FC236}">
                <a16:creationId xmlns:a16="http://schemas.microsoft.com/office/drawing/2014/main" id="{98EB0157-43E2-4318-9BED-D42562C6CF97}"/>
              </a:ext>
            </a:extLst>
          </p:cNvPr>
          <p:cNvSpPr txBox="1"/>
          <p:nvPr/>
        </p:nvSpPr>
        <p:spPr>
          <a:xfrm>
            <a:off x="1451706" y="6328713"/>
            <a:ext cx="6096000" cy="369332"/>
          </a:xfrm>
          <a:prstGeom prst="rect">
            <a:avLst/>
          </a:prstGeom>
          <a:noFill/>
        </p:spPr>
        <p:txBody>
          <a:bodyPr wrap="square">
            <a:spAutoFit/>
          </a:bodyPr>
          <a:lstStyle/>
          <a:p>
            <a:r>
              <a:rPr lang="en-IN" sz="1800" b="0" i="0" u="none" strike="noStrike" baseline="0" dirty="0">
                <a:latin typeface="+mj-lt"/>
              </a:rPr>
              <a:t>(Details in page No.95 and 80-81)</a:t>
            </a:r>
            <a:endParaRPr lang="en-IN" dirty="0">
              <a:latin typeface="+mj-lt"/>
            </a:endParaRPr>
          </a:p>
        </p:txBody>
      </p:sp>
      <p:sp>
        <p:nvSpPr>
          <p:cNvPr id="11" name="TextBox 10">
            <a:extLst>
              <a:ext uri="{FF2B5EF4-FFF2-40B4-BE49-F238E27FC236}">
                <a16:creationId xmlns:a16="http://schemas.microsoft.com/office/drawing/2014/main" id="{E574DCA7-9DA1-4CD9-A483-3A33AE97B5BB}"/>
              </a:ext>
            </a:extLst>
          </p:cNvPr>
          <p:cNvSpPr txBox="1"/>
          <p:nvPr/>
        </p:nvSpPr>
        <p:spPr>
          <a:xfrm>
            <a:off x="875322" y="667084"/>
            <a:ext cx="9745786" cy="369332"/>
          </a:xfrm>
          <a:prstGeom prst="rect">
            <a:avLst/>
          </a:prstGeom>
          <a:noFill/>
        </p:spPr>
        <p:txBody>
          <a:bodyPr wrap="square">
            <a:spAutoFit/>
          </a:bodyPr>
          <a:lstStyle/>
          <a:p>
            <a:pPr marL="285750" indent="-285750" algn="just">
              <a:buFont typeface="Wingdings" panose="05000000000000000000" pitchFamily="2" charset="2"/>
              <a:buChar char="Ø"/>
            </a:pPr>
            <a:r>
              <a:rPr lang="en-US" sz="1800" b="1" u="sng" kern="50" dirty="0">
                <a:effectLst/>
                <a:latin typeface="+mj-lt"/>
                <a:ea typeface="Lucida Sans Unicode" panose="020B0602030504020204" pitchFamily="34" charset="0"/>
                <a:cs typeface="Arial" panose="020B0604020202020204" pitchFamily="34" charset="0"/>
              </a:rPr>
              <a:t>Agenda 4:</a:t>
            </a:r>
            <a:r>
              <a:rPr lang="en-US" sz="1800" b="1" kern="50" dirty="0">
                <a:effectLst/>
                <a:latin typeface="+mj-lt"/>
                <a:ea typeface="Lucida Sans Unicode" panose="020B0602030504020204" pitchFamily="34" charset="0"/>
                <a:cs typeface="Arial" panose="020B0604020202020204" pitchFamily="34" charset="0"/>
              </a:rPr>
              <a:t> </a:t>
            </a:r>
            <a:r>
              <a:rPr lang="en-US" sz="1800" b="1" u="sng" kern="50" dirty="0">
                <a:effectLst/>
                <a:latin typeface="+mj-lt"/>
                <a:ea typeface="Gungsuh" panose="020B0503020000020004" pitchFamily="18" charset="-127"/>
                <a:cs typeface="Arial" panose="020B0604020202020204" pitchFamily="34" charset="0"/>
              </a:rPr>
              <a:t>Government Sponsored Scheme Implementation of PMEGP Scheme</a:t>
            </a:r>
            <a:endParaRPr lang="en-IN" sz="1600" b="1" kern="50" dirty="0">
              <a:effectLst/>
              <a:latin typeface="+mj-lt"/>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337242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5F360-75E1-47B5-AB98-416DAB18D0DF}"/>
              </a:ext>
            </a:extLst>
          </p:cNvPr>
          <p:cNvSpPr txBox="1"/>
          <p:nvPr/>
        </p:nvSpPr>
        <p:spPr>
          <a:xfrm>
            <a:off x="4810369" y="135761"/>
            <a:ext cx="2571262"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7" name="TextBox 6">
            <a:extLst>
              <a:ext uri="{FF2B5EF4-FFF2-40B4-BE49-F238E27FC236}">
                <a16:creationId xmlns:a16="http://schemas.microsoft.com/office/drawing/2014/main" id="{C8CF9754-D368-4D0A-BC64-D43556D88072}"/>
              </a:ext>
            </a:extLst>
          </p:cNvPr>
          <p:cNvSpPr txBox="1"/>
          <p:nvPr/>
        </p:nvSpPr>
        <p:spPr>
          <a:xfrm>
            <a:off x="422031" y="739417"/>
            <a:ext cx="10175632" cy="5355312"/>
          </a:xfrm>
          <a:prstGeom prst="rect">
            <a:avLst/>
          </a:prstGeom>
          <a:noFill/>
        </p:spPr>
        <p:txBody>
          <a:bodyPr wrap="square">
            <a:spAutoFit/>
          </a:bodyPr>
          <a:lstStyle/>
          <a:p>
            <a:pPr marL="285750" indent="-285750" algn="just">
              <a:buFont typeface="Wingdings" panose="05000000000000000000" pitchFamily="2" charset="2"/>
              <a:buChar char="Ø"/>
            </a:pPr>
            <a:r>
              <a:rPr lang="en-US" sz="1800" b="1" u="sng" kern="50" dirty="0">
                <a:effectLst/>
                <a:latin typeface="+mj-lt"/>
                <a:ea typeface="Lucida Sans Unicode" panose="020B0602030504020204" pitchFamily="34" charset="0"/>
                <a:cs typeface="Arial" panose="020B0604020202020204" pitchFamily="34" charset="0"/>
              </a:rPr>
              <a:t>Agenda No. 5 - </a:t>
            </a:r>
            <a:r>
              <a:rPr lang="en-US" sz="1800" b="1" u="sng" dirty="0">
                <a:effectLst/>
                <a:latin typeface="+mj-lt"/>
                <a:ea typeface="Times New Roman" panose="02020603050405020304" pitchFamily="18" charset="0"/>
                <a:cs typeface="Arial" panose="020B0604020202020204" pitchFamily="34" charset="0"/>
              </a:rPr>
              <a:t>Functioning of RSETIs</a:t>
            </a:r>
          </a:p>
          <a:p>
            <a:pPr marL="285750" indent="-285750" algn="just">
              <a:buFont typeface="Wingdings" panose="05000000000000000000" pitchFamily="2" charset="2"/>
              <a:buChar char="Ø"/>
            </a:pPr>
            <a:endParaRPr lang="en-US" b="1" u="sng" kern="50" dirty="0">
              <a:latin typeface="+mj-lt"/>
              <a:ea typeface="Lucida Sans Unicode" panose="020B0602030504020204" pitchFamily="34" charset="0"/>
              <a:cs typeface="Arial" panose="020B0604020202020204" pitchFamily="34" charset="0"/>
            </a:endParaRPr>
          </a:p>
          <a:p>
            <a:pPr lvl="1" algn="just"/>
            <a:r>
              <a:rPr lang="en-IN" b="0" i="0" u="none" strike="noStrike" baseline="0" dirty="0">
                <a:latin typeface="+mj-lt"/>
              </a:rPr>
              <a:t>During the first quarter of 2022-23, 21 trainings were conducted by RSETIs for 517 trainees. (Details in Page.128)</a:t>
            </a:r>
          </a:p>
          <a:p>
            <a:pPr algn="just"/>
            <a:endParaRPr lang="en-US" b="1" kern="50" dirty="0">
              <a:latin typeface="+mj-lt"/>
              <a:ea typeface="Lucida Sans Unicode" panose="020B0602030504020204" pitchFamily="34" charset="0"/>
              <a:cs typeface="Arial" panose="020B0604020202020204" pitchFamily="34" charset="0"/>
            </a:endParaRPr>
          </a:p>
          <a:p>
            <a:pPr marL="285750" indent="-285750" algn="just">
              <a:buFont typeface="Wingdings" panose="05000000000000000000" pitchFamily="2" charset="2"/>
              <a:buChar char="Ø"/>
            </a:pPr>
            <a:r>
              <a:rPr lang="en-US" sz="1800" b="1" u="sng" kern="50" dirty="0">
                <a:effectLst/>
                <a:latin typeface="+mj-lt"/>
                <a:ea typeface="Lucida Sans Unicode" panose="020B0602030504020204" pitchFamily="34" charset="0"/>
                <a:cs typeface="Arial" panose="020B0604020202020204" pitchFamily="34" charset="0"/>
              </a:rPr>
              <a:t>Agenda No. 6 - </a:t>
            </a:r>
            <a:r>
              <a:rPr lang="en-US" sz="1800" b="1" u="sng" dirty="0">
                <a:effectLst/>
                <a:latin typeface="+mj-lt"/>
                <a:ea typeface="Times New Roman" panose="02020603050405020304" pitchFamily="18" charset="0"/>
                <a:cs typeface="Arial" panose="020B0604020202020204" pitchFamily="34" charset="0"/>
              </a:rPr>
              <a:t>Position of NPAs in respect of schematic lending, Certificate Cases and Recovery of NPAs</a:t>
            </a:r>
          </a:p>
          <a:p>
            <a:pPr marL="285750" indent="-285750" algn="just">
              <a:buFont typeface="Wingdings" panose="05000000000000000000" pitchFamily="2" charset="2"/>
              <a:buChar char="Ø"/>
            </a:pPr>
            <a:endParaRPr lang="en-US" b="1" u="sng" dirty="0">
              <a:latin typeface="+mj-lt"/>
              <a:ea typeface="Times New Roman" panose="02020603050405020304" pitchFamily="18" charset="0"/>
              <a:cs typeface="Arial" panose="020B0604020202020204" pitchFamily="34" charset="0"/>
            </a:endParaRPr>
          </a:p>
          <a:p>
            <a:pPr lvl="1" algn="just"/>
            <a:r>
              <a:rPr lang="en-IN" b="0" i="0" u="none" strike="noStrike" baseline="0" dirty="0">
                <a:latin typeface="+mj-lt"/>
              </a:rPr>
              <a:t>Out of 19813 loan accounts under Government sponsored Schemes (NRLM, NULM, PMEGP, SHG, SUI) for Rs.267.55 crores, there are 2520 NPA loan accounts constituting 13.31% of the total GSS loan accounts. The matter was taken up by the Joint Director Institution Finance &amp; Deputy Secretary, Govt of Meghalaya vide No.FIF.11/1998/754 dated 08.02.2022 with the District administrations to organize recovery drives along with LDMs</a:t>
            </a:r>
          </a:p>
          <a:p>
            <a:pPr algn="l"/>
            <a:endParaRPr lang="en-US" b="1" u="sng" dirty="0">
              <a:effectLst/>
              <a:latin typeface="+mj-lt"/>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Ø"/>
            </a:pPr>
            <a:r>
              <a:rPr lang="en-US" sz="1800" b="1" u="sng" kern="50" dirty="0">
                <a:effectLst/>
                <a:latin typeface="+mj-lt"/>
                <a:ea typeface="Lucida Sans Unicode" panose="020B0602030504020204" pitchFamily="34" charset="0"/>
                <a:cs typeface="Calibri" panose="020F0502020204030204" pitchFamily="34" charset="0"/>
              </a:rPr>
              <a:t>Agenda No.7 – Any other Agenda </a:t>
            </a:r>
            <a:endParaRPr lang="en-IN" sz="1800" b="1" kern="50" dirty="0">
              <a:effectLst/>
              <a:latin typeface="+mj-lt"/>
              <a:ea typeface="Lucida Sans Unicode" panose="020B0602030504020204" pitchFamily="34" charset="0"/>
              <a:cs typeface="Tahoma" panose="020B0604030504040204" pitchFamily="34" charset="0"/>
            </a:endParaRPr>
          </a:p>
          <a:p>
            <a:pPr algn="just"/>
            <a:r>
              <a:rPr lang="en-US" sz="1800" b="1" u="none" strike="noStrike" kern="50" dirty="0">
                <a:effectLst/>
                <a:latin typeface="+mj-lt"/>
                <a:ea typeface="Lucida Sans Unicode" panose="020B0602030504020204" pitchFamily="34" charset="0"/>
                <a:cs typeface="Calibri" panose="020F0502020204030204" pitchFamily="34" charset="0"/>
              </a:rPr>
              <a:t> </a:t>
            </a:r>
            <a:endParaRPr lang="en-IN" sz="1800" b="1" kern="50" dirty="0">
              <a:effectLst/>
              <a:latin typeface="+mj-lt"/>
              <a:ea typeface="Lucida Sans Unicode" panose="020B0602030504020204" pitchFamily="34" charset="0"/>
              <a:cs typeface="Tahoma" panose="020B0604030504040204" pitchFamily="34" charset="0"/>
            </a:endParaRPr>
          </a:p>
          <a:p>
            <a:pPr marL="400050" indent="-400050" algn="just">
              <a:buFont typeface="+mj-lt"/>
              <a:buAutoNum type="romanLcPeriod"/>
            </a:pPr>
            <a:r>
              <a:rPr lang="en-IN" sz="1800" b="0" i="0" u="none" strike="noStrike" baseline="0" dirty="0">
                <a:latin typeface="+mj-lt"/>
              </a:rPr>
              <a:t>RBI desired that one of the SLBC Quarterly meeting may be held as Special SLBC/ UTLBC meeting, starting from Financial year 2022-23 to review the Progress on Financial Inclusion and Financial Literacy and Assessment under National Strategy of Financial Inclusion (NSFI).</a:t>
            </a:r>
            <a:endParaRPr lang="en-US" sz="1800" b="1" u="sng" dirty="0">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31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5F360-75E1-47B5-AB98-416DAB18D0DF}"/>
              </a:ext>
            </a:extLst>
          </p:cNvPr>
          <p:cNvSpPr txBox="1"/>
          <p:nvPr/>
        </p:nvSpPr>
        <p:spPr>
          <a:xfrm>
            <a:off x="4810369" y="135761"/>
            <a:ext cx="2571262"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7" name="TextBox 6">
            <a:extLst>
              <a:ext uri="{FF2B5EF4-FFF2-40B4-BE49-F238E27FC236}">
                <a16:creationId xmlns:a16="http://schemas.microsoft.com/office/drawing/2014/main" id="{C8CF9754-D368-4D0A-BC64-D43556D88072}"/>
              </a:ext>
            </a:extLst>
          </p:cNvPr>
          <p:cNvSpPr txBox="1"/>
          <p:nvPr/>
        </p:nvSpPr>
        <p:spPr>
          <a:xfrm>
            <a:off x="422031" y="739417"/>
            <a:ext cx="10175632" cy="3139321"/>
          </a:xfrm>
          <a:prstGeom prst="rect">
            <a:avLst/>
          </a:prstGeom>
          <a:noFill/>
        </p:spPr>
        <p:txBody>
          <a:bodyPr wrap="square">
            <a:spAutoFit/>
          </a:bodyPr>
          <a:lstStyle/>
          <a:p>
            <a:pPr marL="285750" indent="-285750" algn="just">
              <a:buFont typeface="Wingdings" panose="05000000000000000000" pitchFamily="2" charset="2"/>
              <a:buChar char="Ø"/>
            </a:pPr>
            <a:r>
              <a:rPr lang="en-US" sz="1800" b="1" u="sng" kern="50" dirty="0">
                <a:effectLst/>
                <a:latin typeface="+mj-lt"/>
                <a:ea typeface="Lucida Sans Unicode" panose="020B0602030504020204" pitchFamily="34" charset="0"/>
                <a:cs typeface="Calibri" panose="020F0502020204030204" pitchFamily="34" charset="0"/>
              </a:rPr>
              <a:t>Agenda No.7 – Any other Agenda </a:t>
            </a:r>
            <a:endParaRPr lang="en-IN" sz="1800" b="1" kern="50" dirty="0">
              <a:effectLst/>
              <a:latin typeface="+mj-lt"/>
              <a:ea typeface="Lucida Sans Unicode" panose="020B0602030504020204" pitchFamily="34" charset="0"/>
              <a:cs typeface="Tahoma" panose="020B0604030504040204" pitchFamily="34" charset="0"/>
            </a:endParaRPr>
          </a:p>
          <a:p>
            <a:pPr algn="just"/>
            <a:r>
              <a:rPr lang="en-US" sz="1800" b="1" u="none" strike="noStrike" kern="50" dirty="0">
                <a:effectLst/>
                <a:latin typeface="+mj-lt"/>
                <a:ea typeface="Lucida Sans Unicode" panose="020B0602030504020204" pitchFamily="34" charset="0"/>
                <a:cs typeface="Calibri" panose="020F0502020204030204" pitchFamily="34" charset="0"/>
              </a:rPr>
              <a:t> </a:t>
            </a:r>
            <a:r>
              <a:rPr lang="en-US" sz="1800" kern="50" dirty="0">
                <a:effectLst/>
                <a:latin typeface="+mj-lt"/>
                <a:ea typeface="Lucida Sans Unicode" panose="020B0602030504020204" pitchFamily="34" charset="0"/>
                <a:cs typeface="Calibri" panose="020F0502020204030204" pitchFamily="34" charset="0"/>
              </a:rPr>
              <a:t> </a:t>
            </a:r>
            <a:endParaRPr lang="en-IN" sz="1800" kern="50" dirty="0">
              <a:effectLst/>
              <a:latin typeface="+mj-lt"/>
              <a:ea typeface="Lucida Sans Unicode" panose="020B0602030504020204" pitchFamily="34" charset="0"/>
              <a:cs typeface="Tahoma" panose="020B0604030504040204" pitchFamily="34" charset="0"/>
            </a:endParaRPr>
          </a:p>
          <a:p>
            <a:pPr marL="857250" lvl="1" indent="-400050" algn="just">
              <a:buFont typeface="+mj-lt"/>
              <a:buAutoNum type="romanLcPeriod" startAt="2"/>
            </a:pPr>
            <a:r>
              <a:rPr lang="en-US" b="1" kern="50" dirty="0">
                <a:effectLst/>
                <a:latin typeface="+mj-lt"/>
                <a:ea typeface="Lucida Sans Unicode" panose="020B0602030504020204" pitchFamily="34" charset="0"/>
                <a:cs typeface="Calibri" panose="020F0502020204030204" pitchFamily="34" charset="0"/>
              </a:rPr>
              <a:t>Property Cards under </a:t>
            </a:r>
            <a:r>
              <a:rPr lang="en-US" b="1" kern="50" dirty="0" err="1">
                <a:effectLst/>
                <a:latin typeface="+mj-lt"/>
                <a:ea typeface="Lucida Sans Unicode" panose="020B0602030504020204" pitchFamily="34" charset="0"/>
                <a:cs typeface="Calibri" panose="020F0502020204030204" pitchFamily="34" charset="0"/>
              </a:rPr>
              <a:t>Svamitva</a:t>
            </a:r>
            <a:r>
              <a:rPr lang="en-US" b="1" kern="50" dirty="0">
                <a:effectLst/>
                <a:latin typeface="+mj-lt"/>
                <a:ea typeface="Lucida Sans Unicode" panose="020B0602030504020204" pitchFamily="34" charset="0"/>
                <a:cs typeface="Calibri" panose="020F0502020204030204" pitchFamily="34" charset="0"/>
              </a:rPr>
              <a:t> Scheme – </a:t>
            </a:r>
            <a:r>
              <a:rPr lang="en-IN" b="0" i="0" u="none" strike="noStrike" baseline="0" dirty="0">
                <a:latin typeface="+mj-lt"/>
              </a:rPr>
              <a:t>To provide Integrated property validation solution in Rural India to bring financial stability to citizens to use their property as “Financial Assets” for availing loans and other financial benefits. The Government is requested to appraise the progress in this regard.</a:t>
            </a:r>
            <a:r>
              <a:rPr lang="en-US" b="1" kern="50" dirty="0">
                <a:effectLst/>
                <a:latin typeface="+mj-lt"/>
                <a:ea typeface="Calibri" panose="020F0502020204030204" pitchFamily="34" charset="0"/>
                <a:cs typeface="Calibri" panose="020F0502020204030204" pitchFamily="34" charset="0"/>
              </a:rPr>
              <a:t> </a:t>
            </a:r>
          </a:p>
          <a:p>
            <a:pPr algn="just"/>
            <a:endParaRPr lang="en-IN" b="1" kern="50" dirty="0">
              <a:effectLst/>
              <a:latin typeface="+mj-lt"/>
              <a:ea typeface="Calibri" panose="020F0502020204030204" pitchFamily="34" charset="0"/>
            </a:endParaRPr>
          </a:p>
          <a:p>
            <a:pPr marL="857250" lvl="1" indent="-400050" algn="just">
              <a:buFont typeface="+mj-lt"/>
              <a:buAutoNum type="romanLcPeriod" startAt="3"/>
            </a:pPr>
            <a:r>
              <a:rPr lang="en-IN" b="0" i="0" u="none" strike="noStrike" baseline="0" dirty="0">
                <a:latin typeface="+mj-lt"/>
              </a:rPr>
              <a:t>Digitisation of land records and linking the digital land record data base with banks and Financial institutions and online creation of equitable mortgage to facilitate quick processing and sanction of agriculture in line with Ministry of Finance letter No. </a:t>
            </a:r>
            <a:r>
              <a:rPr lang="en-IN" b="0" i="0" u="none" strike="noStrike" baseline="0" dirty="0" err="1">
                <a:latin typeface="+mj-lt"/>
              </a:rPr>
              <a:t>GoI</a:t>
            </a:r>
            <a:r>
              <a:rPr lang="en-IN" b="0" i="0" u="none" strike="noStrike" baseline="0" dirty="0">
                <a:latin typeface="+mj-lt"/>
              </a:rPr>
              <a:t> F.No.19/13/2020-RRB dated 20.01.2021. The State Government is requested to appraise the House.</a:t>
            </a:r>
            <a:endParaRPr lang="en-US" b="1" u="sng" dirty="0">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89378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nature, cave&#10;&#10;Description automatically generated">
            <a:extLst>
              <a:ext uri="{FF2B5EF4-FFF2-40B4-BE49-F238E27FC236}">
                <a16:creationId xmlns:a16="http://schemas.microsoft.com/office/drawing/2014/main" id="{D2BCCC7D-D9D7-4F19-AB55-7738E5AFDA1C}"/>
              </a:ext>
            </a:extLst>
          </p:cNvPr>
          <p:cNvPicPr>
            <a:picLocks noChangeAspect="1"/>
          </p:cNvPicPr>
          <p:nvPr/>
        </p:nvPicPr>
        <p:blipFill rotWithShape="1">
          <a:blip r:embed="rId4">
            <a:extLst>
              <a:ext uri="{28A0092B-C50C-407E-A947-70E740481C1C}">
                <a14:useLocalDpi xmlns:a14="http://schemas.microsoft.com/office/drawing/2010/main" val="0"/>
              </a:ext>
            </a:extLst>
          </a:blip>
          <a:srcRect b="5858"/>
          <a:stretch/>
        </p:blipFill>
        <p:spPr>
          <a:xfrm>
            <a:off x="20" y="9"/>
            <a:ext cx="12191980" cy="10245003"/>
          </a:xfrm>
          <a:prstGeom prst="rect">
            <a:avLst/>
          </a:prstGeom>
        </p:spPr>
      </p:pic>
      <p:pic>
        <p:nvPicPr>
          <p:cNvPr id="27" name="Picture 26">
            <a:extLst>
              <a:ext uri="{FF2B5EF4-FFF2-40B4-BE49-F238E27FC236}">
                <a16:creationId xmlns:a16="http://schemas.microsoft.com/office/drawing/2014/main" id="{21CB8282-44AF-40D0-A7E2-03734788DC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ounded Rectangle 8">
            <a:extLst>
              <a:ext uri="{FF2B5EF4-FFF2-40B4-BE49-F238E27FC236}">
                <a16:creationId xmlns:a16="http://schemas.microsoft.com/office/drawing/2014/main" id="{D77CF7D5-36A3-4ED3-AE46-77E42D2AA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16C9909-540D-4C4B-AC2F-C5FDE504DF58}"/>
              </a:ext>
            </a:extLst>
          </p:cNvPr>
          <p:cNvSpPr txBox="1"/>
          <p:nvPr/>
        </p:nvSpPr>
        <p:spPr>
          <a:xfrm>
            <a:off x="1383682" y="2367092"/>
            <a:ext cx="9346692" cy="4668189"/>
          </a:xfrm>
          <a:prstGeom prst="rect">
            <a:avLst/>
          </a:prstGeom>
          <a:effectLst>
            <a:glow rad="1473200">
              <a:schemeClr val="accent3">
                <a:lumMod val="75000"/>
              </a:schemeClr>
            </a:glow>
            <a:reflection blurRad="6350" stA="50000" endA="295" endPos="92000" dist="101600" dir="5400000" sy="-100000" algn="bl" rotWithShape="0"/>
          </a:effectLst>
        </p:spPr>
        <p:txBody>
          <a:bodyPr vert="horz" lIns="91440" tIns="45720" rIns="91440" bIns="45720" rtlCol="0">
            <a:normAutofit/>
          </a:bodyPr>
          <a:lstStyle/>
          <a:p>
            <a:pPr indent="-228600" defTabSz="914400">
              <a:lnSpc>
                <a:spcPct val="120000"/>
              </a:lnSpc>
              <a:spcAft>
                <a:spcPts val="600"/>
              </a:spcAft>
              <a:buClr>
                <a:schemeClr val="tx1"/>
              </a:buClr>
              <a:buFont typeface="Arial" panose="020B0604020202020204" pitchFamily="34" charset="0"/>
              <a:buChar char="•"/>
            </a:pPr>
            <a:r>
              <a:rPr lang="en-US" sz="9600" cap="all" dirty="0">
                <a:solidFill>
                  <a:schemeClr val="accent3">
                    <a:lumMod val="75000"/>
                  </a:schemeClr>
                </a:solidFill>
                <a:effectLst>
                  <a:glow rad="63500">
                    <a:schemeClr val="accent3">
                      <a:lumMod val="75000"/>
                      <a:alpha val="0"/>
                    </a:schemeClr>
                  </a:glow>
                </a:effectLst>
              </a:rPr>
              <a:t>THANKYOU</a:t>
            </a:r>
          </a:p>
        </p:txBody>
      </p:sp>
    </p:spTree>
    <p:extLst>
      <p:ext uri="{BB962C8B-B14F-4D97-AF65-F5344CB8AC3E}">
        <p14:creationId xmlns:p14="http://schemas.microsoft.com/office/powerpoint/2010/main" val="74375976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857913-598F-46B9-865E-09ADC781872F}"/>
              </a:ext>
            </a:extLst>
          </p:cNvPr>
          <p:cNvSpPr txBox="1"/>
          <p:nvPr/>
        </p:nvSpPr>
        <p:spPr>
          <a:xfrm>
            <a:off x="4809542" y="71926"/>
            <a:ext cx="2572916"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5" name="TextBox 4">
            <a:extLst>
              <a:ext uri="{FF2B5EF4-FFF2-40B4-BE49-F238E27FC236}">
                <a16:creationId xmlns:a16="http://schemas.microsoft.com/office/drawing/2014/main" id="{C5C29389-6C08-4A6A-8714-8BF84DBD9909}"/>
              </a:ext>
            </a:extLst>
          </p:cNvPr>
          <p:cNvSpPr txBox="1"/>
          <p:nvPr/>
        </p:nvSpPr>
        <p:spPr>
          <a:xfrm>
            <a:off x="367323" y="679303"/>
            <a:ext cx="11449539" cy="2308324"/>
          </a:xfrm>
          <a:prstGeom prst="rect">
            <a:avLst/>
          </a:prstGeom>
          <a:noFill/>
        </p:spPr>
        <p:txBody>
          <a:bodyPr wrap="square">
            <a:spAutoFit/>
          </a:bodyPr>
          <a:lstStyle/>
          <a:p>
            <a:pPr algn="ctr"/>
            <a:r>
              <a:rPr lang="en-IN" sz="1800" b="1" i="0" u="none" strike="noStrike" baseline="0" dirty="0">
                <a:latin typeface="+mj-lt"/>
              </a:rPr>
              <a:t>AGENDA OF MEGHALAYA STATE LEVEL BANKERS COMMITTEE (SLBC) MEETING FOR</a:t>
            </a:r>
          </a:p>
          <a:p>
            <a:pPr algn="ctr"/>
            <a:r>
              <a:rPr lang="en-IN" sz="1800" b="1" i="0" u="none" strike="noStrike" baseline="0" dirty="0">
                <a:latin typeface="+mj-lt"/>
              </a:rPr>
              <a:t>THE QUARTER ENDED JUNE 2022</a:t>
            </a:r>
          </a:p>
          <a:p>
            <a:pPr algn="just"/>
            <a:r>
              <a:rPr lang="en-US" b="1" u="sng" kern="50" dirty="0">
                <a:effectLst/>
                <a:latin typeface="+mj-lt"/>
                <a:ea typeface="Lucida Sans Unicode" panose="020B0602030504020204" pitchFamily="34" charset="0"/>
                <a:cs typeface="Arial" panose="020B0604020202020204" pitchFamily="34" charset="0"/>
              </a:rPr>
              <a:t>Adoption of minutes:</a:t>
            </a:r>
            <a:endParaRPr lang="en-IN" kern="50" dirty="0">
              <a:effectLst/>
              <a:latin typeface="+mj-lt"/>
              <a:ea typeface="Lucida Sans Unicode" panose="020B0602030504020204" pitchFamily="34" charset="0"/>
              <a:cs typeface="Tahoma" panose="020B0604030504040204" pitchFamily="34" charset="0"/>
            </a:endParaRPr>
          </a:p>
          <a:p>
            <a:pPr algn="just"/>
            <a:r>
              <a:rPr lang="en-US" kern="50" dirty="0">
                <a:effectLst/>
                <a:latin typeface="+mj-lt"/>
                <a:ea typeface="Lucida Sans Unicode" panose="020B0602030504020204" pitchFamily="34" charset="0"/>
                <a:cs typeface="Arial" panose="020B0604020202020204" pitchFamily="34" charset="0"/>
              </a:rPr>
              <a:t>The minutes of the State Level Bankers’ Committee (SLBC) meeting held on 04.07.2022 for the Quarter ending March 2022 was circulated to all the members. Since no request for amendment has been received, the house is requested to adopt the said minutes.</a:t>
            </a:r>
          </a:p>
          <a:p>
            <a:pPr marL="342900" indent="-342900" algn="just">
              <a:buFont typeface="Wingdings" panose="05000000000000000000" pitchFamily="2" charset="2"/>
              <a:buChar char="Ø"/>
            </a:pPr>
            <a:r>
              <a:rPr lang="en-US" b="1" u="sng" kern="50" dirty="0">
                <a:effectLst/>
                <a:latin typeface="+mj-lt"/>
                <a:ea typeface="Lucida Sans Unicode" panose="020B0602030504020204" pitchFamily="34" charset="0"/>
                <a:cs typeface="Arial" panose="020B0604020202020204" pitchFamily="34" charset="0"/>
              </a:rPr>
              <a:t>Agenda No.1</a:t>
            </a:r>
            <a:r>
              <a:rPr lang="en-US" u="sng" kern="50" dirty="0">
                <a:effectLst/>
                <a:latin typeface="+mj-lt"/>
                <a:ea typeface="Lucida Sans Unicode" panose="020B0602030504020204" pitchFamily="34" charset="0"/>
                <a:cs typeface="Arial" panose="020B0604020202020204" pitchFamily="34" charset="0"/>
              </a:rPr>
              <a:t> </a:t>
            </a:r>
          </a:p>
          <a:p>
            <a:pPr lvl="1" algn="just"/>
            <a:r>
              <a:rPr lang="en-US" kern="50" dirty="0">
                <a:effectLst/>
                <a:latin typeface="+mj-lt"/>
                <a:ea typeface="Lucida Sans Unicode" panose="020B0602030504020204" pitchFamily="34" charset="0"/>
                <a:cs typeface="Tahoma" panose="020B0604030504040204" pitchFamily="34" charset="0"/>
              </a:rPr>
              <a:t>The Action points emerged out of SLBC meeting for March-2022 held on 04.07.2022 is furnished below:-</a:t>
            </a:r>
            <a:endParaRPr lang="en-IN" kern="50" dirty="0">
              <a:effectLst/>
              <a:latin typeface="+mj-lt"/>
              <a:ea typeface="Lucida Sans Unicode" panose="020B0602030504020204" pitchFamily="34" charset="0"/>
              <a:cs typeface="Tahoma" panose="020B0604030504040204" pitchFamily="34" charset="0"/>
            </a:endParaRPr>
          </a:p>
        </p:txBody>
      </p:sp>
      <p:graphicFrame>
        <p:nvGraphicFramePr>
          <p:cNvPr id="7" name="Table 7">
            <a:extLst>
              <a:ext uri="{FF2B5EF4-FFF2-40B4-BE49-F238E27FC236}">
                <a16:creationId xmlns:a16="http://schemas.microsoft.com/office/drawing/2014/main" id="{98B53791-B26D-4E9A-947E-62BB9096242E}"/>
              </a:ext>
            </a:extLst>
          </p:cNvPr>
          <p:cNvGraphicFramePr>
            <a:graphicFrameLocks noGrp="1"/>
          </p:cNvGraphicFramePr>
          <p:nvPr>
            <p:extLst>
              <p:ext uri="{D42A27DB-BD31-4B8C-83A1-F6EECF244321}">
                <p14:modId xmlns:p14="http://schemas.microsoft.com/office/powerpoint/2010/main" val="2601959608"/>
              </p:ext>
            </p:extLst>
          </p:nvPr>
        </p:nvGraphicFramePr>
        <p:xfrm>
          <a:off x="504092" y="3084994"/>
          <a:ext cx="11195541" cy="3589343"/>
        </p:xfrm>
        <a:graphic>
          <a:graphicData uri="http://schemas.openxmlformats.org/drawingml/2006/table">
            <a:tbl>
              <a:tblPr firstRow="1" bandRow="1">
                <a:tableStyleId>{3B4B98B0-60AC-42C2-AFA5-B58CD77FA1E5}</a:tableStyleId>
              </a:tblPr>
              <a:tblGrid>
                <a:gridCol w="559747">
                  <a:extLst>
                    <a:ext uri="{9D8B030D-6E8A-4147-A177-3AD203B41FA5}">
                      <a16:colId xmlns:a16="http://schemas.microsoft.com/office/drawing/2014/main" val="2793539435"/>
                    </a:ext>
                  </a:extLst>
                </a:gridCol>
                <a:gridCol w="3402673">
                  <a:extLst>
                    <a:ext uri="{9D8B030D-6E8A-4147-A177-3AD203B41FA5}">
                      <a16:colId xmlns:a16="http://schemas.microsoft.com/office/drawing/2014/main" val="1792075692"/>
                    </a:ext>
                  </a:extLst>
                </a:gridCol>
                <a:gridCol w="1981211">
                  <a:extLst>
                    <a:ext uri="{9D8B030D-6E8A-4147-A177-3AD203B41FA5}">
                      <a16:colId xmlns:a16="http://schemas.microsoft.com/office/drawing/2014/main" val="1062487185"/>
                    </a:ext>
                  </a:extLst>
                </a:gridCol>
                <a:gridCol w="5251910">
                  <a:extLst>
                    <a:ext uri="{9D8B030D-6E8A-4147-A177-3AD203B41FA5}">
                      <a16:colId xmlns:a16="http://schemas.microsoft.com/office/drawing/2014/main" val="1740565380"/>
                    </a:ext>
                  </a:extLst>
                </a:gridCol>
              </a:tblGrid>
              <a:tr h="461479">
                <a:tc>
                  <a:txBody>
                    <a:bodyPr/>
                    <a:lstStyle/>
                    <a:p>
                      <a:pPr algn="ctr">
                        <a:lnSpc>
                          <a:spcPct val="107000"/>
                        </a:lnSpc>
                      </a:pPr>
                      <a:r>
                        <a:rPr lang="en-US" sz="1400" b="1" kern="150" dirty="0">
                          <a:solidFill>
                            <a:schemeClr val="tx1"/>
                          </a:solidFill>
                          <a:effectLst/>
                          <a:latin typeface="+mj-lt"/>
                          <a:ea typeface="Lucida Sans Unicode" panose="020B0602030504020204" pitchFamily="34" charset="0"/>
                          <a:cs typeface="Tahoma" panose="020B0604030504040204" pitchFamily="34" charset="0"/>
                        </a:rPr>
                        <a:t>Sl. No.</a:t>
                      </a:r>
                      <a:endParaRPr lang="en-IN" sz="14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1" kern="150" dirty="0">
                          <a:solidFill>
                            <a:schemeClr val="tx1"/>
                          </a:solidFill>
                          <a:effectLst/>
                          <a:latin typeface="+mj-lt"/>
                          <a:ea typeface="Lucida Sans Unicode" panose="020B0602030504020204" pitchFamily="34" charset="0"/>
                          <a:cs typeface="Tahoma" panose="020B0604030504040204" pitchFamily="34" charset="0"/>
                        </a:rPr>
                        <a:t>Particulars</a:t>
                      </a:r>
                      <a:endParaRPr lang="en-IN" sz="14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1" kern="150" dirty="0">
                          <a:solidFill>
                            <a:schemeClr val="tx1"/>
                          </a:solidFill>
                          <a:effectLst/>
                          <a:latin typeface="+mj-lt"/>
                          <a:ea typeface="Lucida Sans Unicode" panose="020B0602030504020204" pitchFamily="34" charset="0"/>
                          <a:cs typeface="Tahoma" panose="020B0604030504040204" pitchFamily="34" charset="0"/>
                        </a:rPr>
                        <a:t>Action to be taken by</a:t>
                      </a:r>
                      <a:endParaRPr lang="en-IN" sz="14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1" kern="150" dirty="0">
                          <a:solidFill>
                            <a:schemeClr val="tx1"/>
                          </a:solidFill>
                          <a:effectLst/>
                          <a:latin typeface="+mj-lt"/>
                          <a:ea typeface="Lucida Sans Unicode" panose="020B0602030504020204" pitchFamily="34" charset="0"/>
                          <a:cs typeface="Tahoma" panose="020B0604030504040204" pitchFamily="34" charset="0"/>
                        </a:rPr>
                        <a:t>Compliance Remarks/ ATR</a:t>
                      </a:r>
                      <a:endParaRPr lang="en-IN" sz="14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725172"/>
                  </a:ext>
                </a:extLst>
              </a:tr>
              <a:tr h="3127864">
                <a:tc>
                  <a:txBody>
                    <a:bodyPr/>
                    <a:lstStyle/>
                    <a:p>
                      <a:pPr algn="ctr"/>
                      <a:r>
                        <a:rPr lang="en-IN" sz="1800" b="0" i="0" u="none" strike="noStrike" kern="1200" baseline="0" dirty="0">
                          <a:solidFill>
                            <a:schemeClr val="tx1"/>
                          </a:solidFill>
                          <a:latin typeface="+mj-lt"/>
                          <a:ea typeface="+mn-ea"/>
                          <a:cs typeface="Calibri" panose="020F0502020204030204" pitchFamily="34" charset="0"/>
                        </a:rPr>
                        <a:t>1</a:t>
                      </a:r>
                      <a:endParaRPr lang="en-IN" b="1" dirty="0">
                        <a:solidFill>
                          <a:schemeClr val="tx1"/>
                        </a:solidFill>
                        <a:latin typeface="+mj-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j-lt"/>
                          <a:ea typeface="+mn-ea"/>
                          <a:cs typeface="Calibri" panose="020F0502020204030204" pitchFamily="34" charset="0"/>
                        </a:rPr>
                        <a:t>All Banks particularly banks with less than 20% CD ratio like KMB, SIB, NESFB, UBI, CBI to work meticulously for better CD ratio. All banks to take note of declining CD ratio from 42.75% on March 31, 2021 to 41.92% on March 31st, 2022. Finance department is requested to take up the matter with banks of less than 20% CD ratio.</a:t>
                      </a:r>
                      <a:endParaRPr lang="en-IN" sz="1200" b="1" dirty="0">
                        <a:solidFill>
                          <a:schemeClr val="tx1"/>
                        </a:solidFill>
                        <a:effectLst/>
                        <a:latin typeface="+mj-lt"/>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j-lt"/>
                          <a:ea typeface="+mn-ea"/>
                          <a:cs typeface="Calibri" panose="020F0502020204030204" pitchFamily="34" charset="0"/>
                        </a:rPr>
                        <a:t>All banks with special focus on KMB, SIB, NESFB, UBI, CBI, IDFC, Union Bank, JSFB, ESAF and Finance Department</a:t>
                      </a:r>
                      <a:endParaRPr lang="en-IN" sz="1100" b="1" kern="50" dirty="0">
                        <a:solidFill>
                          <a:schemeClr val="tx1"/>
                        </a:solidFill>
                        <a:effectLst/>
                        <a:latin typeface="+mj-lt"/>
                        <a:ea typeface="Lucida Sans Unicode" panose="020B0602030504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j-lt"/>
                          <a:ea typeface="+mn-ea"/>
                          <a:cs typeface="Calibri" panose="020F0502020204030204" pitchFamily="34" charset="0"/>
                        </a:rPr>
                        <a:t>Banks have assured to step up finance in various schemes to improve CD ratio. Initiatives like Pre-approved loan process, empanel of banks lawyer/ valuers and creation of loan hub in some centres was adopted by banks to facilitate faster credit delivery. The Finance dept vide letter No.FIF12/2009/Pt-2/50 dated 08.08.2022 has directed the Government departments to withdraw Government funds with banks of less than 20% CD ratio. MRB is in process of PS lending road map with special focus in KCC, SHGs, Housing and Tourism sectors</a:t>
                      </a:r>
                      <a:r>
                        <a:rPr lang="en-IN" sz="1800" b="0" i="0" u="none" strike="noStrike" kern="1200" baseline="0" dirty="0">
                          <a:solidFill>
                            <a:schemeClr val="tx1"/>
                          </a:solidFill>
                          <a:latin typeface="+mj-lt"/>
                          <a:ea typeface="+mn-ea"/>
                          <a:cs typeface="+mn-cs"/>
                        </a:rPr>
                        <a:t>.</a:t>
                      </a:r>
                      <a:endParaRPr lang="en-IN" sz="11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3938949557"/>
                  </a:ext>
                </a:extLst>
              </a:tr>
            </a:tbl>
          </a:graphicData>
        </a:graphic>
      </p:graphicFrame>
    </p:spTree>
    <p:extLst>
      <p:ext uri="{BB962C8B-B14F-4D97-AF65-F5344CB8AC3E}">
        <p14:creationId xmlns:p14="http://schemas.microsoft.com/office/powerpoint/2010/main" val="99671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0A6155-5B87-425E-AE39-2A0A1ED2FD8D}"/>
              </a:ext>
            </a:extLst>
          </p:cNvPr>
          <p:cNvSpPr txBox="1"/>
          <p:nvPr/>
        </p:nvSpPr>
        <p:spPr>
          <a:xfrm>
            <a:off x="269631" y="990472"/>
            <a:ext cx="11652738" cy="892552"/>
          </a:xfrm>
          <a:prstGeom prst="rect">
            <a:avLst/>
          </a:prstGeom>
          <a:noFill/>
        </p:spPr>
        <p:txBody>
          <a:bodyPr wrap="square">
            <a:spAutoFit/>
          </a:bodyPr>
          <a:lstStyle/>
          <a:p>
            <a:pPr marL="285750" indent="-285750">
              <a:buFont typeface="Wingdings" panose="05000000000000000000" pitchFamily="2" charset="2"/>
              <a:buChar char="Ø"/>
            </a:pPr>
            <a:r>
              <a:rPr lang="en-US" b="1" u="sng" kern="50" dirty="0">
                <a:effectLst/>
                <a:latin typeface="Arial Narrow" panose="020B0606020202030204" pitchFamily="34" charset="0"/>
                <a:ea typeface="Lucida Sans Unicode" panose="020B0602030504020204" pitchFamily="34" charset="0"/>
                <a:cs typeface="Arial" panose="020B0604020202020204" pitchFamily="34" charset="0"/>
              </a:rPr>
              <a:t>Agenda 1</a:t>
            </a:r>
            <a:r>
              <a:rPr lang="en-US" u="sng" kern="50" dirty="0">
                <a:effectLst/>
                <a:latin typeface="Arial Narrow" panose="020B0606020202030204" pitchFamily="34" charset="0"/>
                <a:ea typeface="Lucida Sans Unicode" panose="020B0602030504020204" pitchFamily="34" charset="0"/>
                <a:cs typeface="Arial" panose="020B0604020202020204" pitchFamily="34" charset="0"/>
              </a:rPr>
              <a:t> </a:t>
            </a:r>
          </a:p>
          <a:p>
            <a:endParaRPr lang="en-US" sz="1600" b="1" u="sng" kern="50" dirty="0">
              <a:effectLst/>
              <a:latin typeface="Arial" panose="020B0604020202020204" pitchFamily="34" charset="0"/>
              <a:ea typeface="Lucida Sans Unicode" panose="020B0602030504020204" pitchFamily="34" charset="0"/>
              <a:cs typeface="Tahoma" panose="020B0604030504040204" pitchFamily="34" charset="0"/>
            </a:endParaRPr>
          </a:p>
          <a:p>
            <a:pPr lvl="1"/>
            <a:r>
              <a:rPr lang="en-US" sz="1600" b="1" u="sng" kern="50" dirty="0">
                <a:effectLst/>
                <a:latin typeface="Arial" panose="020B0604020202020204" pitchFamily="34" charset="0"/>
                <a:ea typeface="Lucida Sans Unicode" panose="020B0602030504020204" pitchFamily="34" charset="0"/>
                <a:cs typeface="Tahoma" panose="020B0604030504040204" pitchFamily="34" charset="0"/>
              </a:rPr>
              <a:t>Action Taken Report of SLBC Meeting for March 2022 held on 04.07</a:t>
            </a:r>
            <a:r>
              <a:rPr lang="en-US" b="1" u="sng" kern="50" dirty="0">
                <a:effectLst/>
                <a:latin typeface="Arial" panose="020B0604020202020204" pitchFamily="34" charset="0"/>
                <a:ea typeface="Lucida Sans Unicode" panose="020B0602030504020204" pitchFamily="34" charset="0"/>
                <a:cs typeface="Tahoma" panose="020B0604030504040204" pitchFamily="34" charset="0"/>
              </a:rPr>
              <a:t>.2022</a:t>
            </a:r>
            <a:endParaRPr lang="en-IN" kern="50" dirty="0">
              <a:effectLst/>
              <a:latin typeface="Calibri" panose="020F0502020204030204" pitchFamily="34" charset="0"/>
              <a:ea typeface="Lucida Sans Unicode" panose="020B0602030504020204" pitchFamily="34" charset="0"/>
              <a:cs typeface="Tahoma" panose="020B0604030504040204" pitchFamily="34" charset="0"/>
            </a:endParaRPr>
          </a:p>
        </p:txBody>
      </p:sp>
      <p:sp>
        <p:nvSpPr>
          <p:cNvPr id="5" name="TextBox 4">
            <a:extLst>
              <a:ext uri="{FF2B5EF4-FFF2-40B4-BE49-F238E27FC236}">
                <a16:creationId xmlns:a16="http://schemas.microsoft.com/office/drawing/2014/main" id="{C37EA32E-0568-4718-94E8-02C1DCAEB3E7}"/>
              </a:ext>
            </a:extLst>
          </p:cNvPr>
          <p:cNvSpPr txBox="1"/>
          <p:nvPr/>
        </p:nvSpPr>
        <p:spPr>
          <a:xfrm>
            <a:off x="4572000" y="245183"/>
            <a:ext cx="3048000"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graphicFrame>
        <p:nvGraphicFramePr>
          <p:cNvPr id="7" name="Table 7">
            <a:extLst>
              <a:ext uri="{FF2B5EF4-FFF2-40B4-BE49-F238E27FC236}">
                <a16:creationId xmlns:a16="http://schemas.microsoft.com/office/drawing/2014/main" id="{19C95025-AFA1-4410-8C05-E7AFA43E7DAD}"/>
              </a:ext>
            </a:extLst>
          </p:cNvPr>
          <p:cNvGraphicFramePr>
            <a:graphicFrameLocks noGrp="1"/>
          </p:cNvGraphicFramePr>
          <p:nvPr>
            <p:extLst>
              <p:ext uri="{D42A27DB-BD31-4B8C-83A1-F6EECF244321}">
                <p14:modId xmlns:p14="http://schemas.microsoft.com/office/powerpoint/2010/main" val="1362164978"/>
              </p:ext>
            </p:extLst>
          </p:nvPr>
        </p:nvGraphicFramePr>
        <p:xfrm>
          <a:off x="804985" y="2123277"/>
          <a:ext cx="10339753" cy="4418200"/>
        </p:xfrm>
        <a:graphic>
          <a:graphicData uri="http://schemas.openxmlformats.org/drawingml/2006/table">
            <a:tbl>
              <a:tblPr firstRow="1" bandRow="1">
                <a:tableStyleId>{3B4B98B0-60AC-42C2-AFA5-B58CD77FA1E5}</a:tableStyleId>
              </a:tblPr>
              <a:tblGrid>
                <a:gridCol w="550370">
                  <a:extLst>
                    <a:ext uri="{9D8B030D-6E8A-4147-A177-3AD203B41FA5}">
                      <a16:colId xmlns:a16="http://schemas.microsoft.com/office/drawing/2014/main" val="2793539435"/>
                    </a:ext>
                  </a:extLst>
                </a:gridCol>
                <a:gridCol w="3300501">
                  <a:extLst>
                    <a:ext uri="{9D8B030D-6E8A-4147-A177-3AD203B41FA5}">
                      <a16:colId xmlns:a16="http://schemas.microsoft.com/office/drawing/2014/main" val="1792075692"/>
                    </a:ext>
                  </a:extLst>
                </a:gridCol>
                <a:gridCol w="2387420">
                  <a:extLst>
                    <a:ext uri="{9D8B030D-6E8A-4147-A177-3AD203B41FA5}">
                      <a16:colId xmlns:a16="http://schemas.microsoft.com/office/drawing/2014/main" val="1062487185"/>
                    </a:ext>
                  </a:extLst>
                </a:gridCol>
                <a:gridCol w="4101462">
                  <a:extLst>
                    <a:ext uri="{9D8B030D-6E8A-4147-A177-3AD203B41FA5}">
                      <a16:colId xmlns:a16="http://schemas.microsoft.com/office/drawing/2014/main" val="1740565380"/>
                    </a:ext>
                  </a:extLst>
                </a:gridCol>
              </a:tblGrid>
              <a:tr h="458965">
                <a:tc>
                  <a:txBody>
                    <a:bodyPr/>
                    <a:lstStyle/>
                    <a:p>
                      <a:pPr algn="ctr">
                        <a:lnSpc>
                          <a:spcPct val="107000"/>
                        </a:lnSpc>
                      </a:pPr>
                      <a:r>
                        <a:rPr lang="en-US" sz="1400" b="1" kern="150" dirty="0">
                          <a:solidFill>
                            <a:schemeClr val="tx1"/>
                          </a:solidFill>
                          <a:effectLst/>
                          <a:latin typeface="+mj-lt"/>
                          <a:ea typeface="Lucida Sans Unicode" panose="020B0602030504020204" pitchFamily="34" charset="0"/>
                          <a:cs typeface="Tahoma" panose="020B0604030504040204" pitchFamily="34" charset="0"/>
                        </a:rPr>
                        <a:t>Sl. No.</a:t>
                      </a:r>
                      <a:endParaRPr lang="en-IN" sz="14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1" kern="150" dirty="0">
                          <a:solidFill>
                            <a:schemeClr val="tx1"/>
                          </a:solidFill>
                          <a:effectLst/>
                          <a:latin typeface="+mj-lt"/>
                          <a:ea typeface="Lucida Sans Unicode" panose="020B0602030504020204" pitchFamily="34" charset="0"/>
                          <a:cs typeface="Tahoma" panose="020B0604030504040204" pitchFamily="34" charset="0"/>
                        </a:rPr>
                        <a:t>Particulars</a:t>
                      </a:r>
                      <a:endParaRPr lang="en-IN" sz="14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1" kern="150" dirty="0">
                          <a:solidFill>
                            <a:schemeClr val="tx1"/>
                          </a:solidFill>
                          <a:effectLst/>
                          <a:latin typeface="+mj-lt"/>
                          <a:ea typeface="Lucida Sans Unicode" panose="020B0602030504020204" pitchFamily="34" charset="0"/>
                          <a:cs typeface="Tahoma" panose="020B0604030504040204" pitchFamily="34" charset="0"/>
                        </a:rPr>
                        <a:t>Action to be taken by</a:t>
                      </a:r>
                      <a:endParaRPr lang="en-IN" sz="14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1" kern="150" dirty="0">
                          <a:solidFill>
                            <a:schemeClr val="tx1"/>
                          </a:solidFill>
                          <a:effectLst/>
                          <a:latin typeface="+mj-lt"/>
                          <a:ea typeface="Lucida Sans Unicode" panose="020B0602030504020204" pitchFamily="34" charset="0"/>
                          <a:cs typeface="Tahoma" panose="020B0604030504040204" pitchFamily="34" charset="0"/>
                        </a:rPr>
                        <a:t>Compliance Remarks/ ATR</a:t>
                      </a:r>
                      <a:endParaRPr lang="en-IN" sz="14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725172"/>
                  </a:ext>
                </a:extLst>
              </a:tr>
              <a:tr h="1696815">
                <a:tc>
                  <a:txBody>
                    <a:bodyPr/>
                    <a:lstStyle/>
                    <a:p>
                      <a:pPr algn="ctr">
                        <a:lnSpc>
                          <a:spcPct val="107000"/>
                        </a:lnSpc>
                      </a:pPr>
                      <a:r>
                        <a:rPr lang="en-US" sz="1800" b="0" kern="150" dirty="0">
                          <a:solidFill>
                            <a:schemeClr val="tx1"/>
                          </a:solidFill>
                          <a:effectLst/>
                          <a:latin typeface="+mj-lt"/>
                          <a:ea typeface="Lucida Sans Unicode" panose="020B0602030504020204" pitchFamily="34" charset="0"/>
                          <a:cs typeface="Tahoma" panose="020B0604030504040204" pitchFamily="34" charset="0"/>
                        </a:rPr>
                        <a:t>2</a:t>
                      </a:r>
                      <a:endParaRPr lang="en-IN" sz="18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j-lt"/>
                          <a:ea typeface="+mn-ea"/>
                          <a:cs typeface="Calibri" panose="020F0502020204030204" pitchFamily="34" charset="0"/>
                        </a:rPr>
                        <a:t>Under achievement in Agriculture Finance. Only Rs.234.14 crores achieved out of Rs.1335 Crores ACP target in 2021-22. Banks to step up sanction of agriculture Credit and </a:t>
                      </a:r>
                      <a:r>
                        <a:rPr lang="en-IN" sz="1800" b="0" i="0" u="none" strike="noStrike" kern="1200" baseline="0" dirty="0" err="1">
                          <a:solidFill>
                            <a:schemeClr val="tx1"/>
                          </a:solidFill>
                          <a:latin typeface="+mj-lt"/>
                          <a:ea typeface="+mn-ea"/>
                          <a:cs typeface="Calibri" panose="020F0502020204030204" pitchFamily="34" charset="0"/>
                        </a:rPr>
                        <a:t>agri</a:t>
                      </a:r>
                      <a:r>
                        <a:rPr lang="en-IN" sz="1800" b="0" i="0" u="none" strike="noStrike" kern="1200" baseline="0" dirty="0">
                          <a:solidFill>
                            <a:schemeClr val="tx1"/>
                          </a:solidFill>
                          <a:latin typeface="+mj-lt"/>
                          <a:ea typeface="+mn-ea"/>
                          <a:cs typeface="Calibri" panose="020F0502020204030204" pitchFamily="34" charset="0"/>
                        </a:rPr>
                        <a:t>-allied activities.</a:t>
                      </a:r>
                      <a:endParaRPr lang="en-IN" sz="1100" b="1" kern="50" dirty="0">
                        <a:solidFill>
                          <a:schemeClr val="tx1"/>
                        </a:solidFill>
                        <a:effectLst/>
                        <a:latin typeface="+mj-lt"/>
                        <a:ea typeface="Lucida Sans Unicode" panose="020B060203050402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lnSpc>
                          <a:spcPct val="107000"/>
                        </a:lnSpc>
                      </a:pPr>
                      <a:r>
                        <a:rPr lang="en-IN" sz="1800" b="0" kern="50" dirty="0">
                          <a:solidFill>
                            <a:schemeClr val="tx1"/>
                          </a:solidFill>
                          <a:effectLst/>
                          <a:latin typeface="+mj-lt"/>
                          <a:ea typeface="Lucida Sans Unicode" panose="020B0602030504020204" pitchFamily="34" charset="0"/>
                          <a:cs typeface="Tahoma" panose="020B0604030504040204" pitchFamily="34" charset="0"/>
                        </a:rPr>
                        <a:t>All bank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Out of 32 banks only 19 banks are extending Agriculture loans in the State. Banks assured to extend more Agri and allied activities loans in the State. Loan melas was conducted by </a:t>
                      </a:r>
                      <a:r>
                        <a:rPr lang="en-IN" sz="1800" b="0" i="0" u="none" strike="noStrike" kern="1200" baseline="0" dirty="0" err="1">
                          <a:solidFill>
                            <a:schemeClr val="tx1"/>
                          </a:solidFill>
                          <a:latin typeface="+mn-lt"/>
                          <a:ea typeface="+mn-ea"/>
                          <a:cs typeface="+mn-cs"/>
                        </a:rPr>
                        <a:t>BoB</a:t>
                      </a:r>
                      <a:r>
                        <a:rPr lang="en-IN" sz="1800" b="0" i="0" u="none" strike="noStrike" kern="1200" baseline="0" dirty="0">
                          <a:solidFill>
                            <a:schemeClr val="tx1"/>
                          </a:solidFill>
                          <a:latin typeface="+mn-lt"/>
                          <a:ea typeface="+mn-ea"/>
                          <a:cs typeface="+mn-cs"/>
                        </a:rPr>
                        <a:t> during the quarter.</a:t>
                      </a:r>
                      <a:endParaRPr lang="en-IN" sz="1100" b="1" kern="50" dirty="0">
                        <a:solidFill>
                          <a:schemeClr val="tx1"/>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3938949557"/>
                  </a:ext>
                </a:extLst>
              </a:tr>
              <a:tr h="2262420">
                <a:tc>
                  <a:txBody>
                    <a:bodyPr/>
                    <a:lstStyle/>
                    <a:p>
                      <a:pPr algn="ctr">
                        <a:lnSpc>
                          <a:spcPct val="107000"/>
                        </a:lnSpc>
                      </a:pPr>
                      <a:r>
                        <a:rPr lang="en-US" sz="1800" b="0" kern="150" dirty="0">
                          <a:solidFill>
                            <a:schemeClr val="tx1"/>
                          </a:solidFill>
                          <a:effectLst/>
                          <a:latin typeface="+mj-lt"/>
                          <a:ea typeface="Lucida Sans Unicode" panose="020B0602030504020204" pitchFamily="34" charset="0"/>
                          <a:cs typeface="Tahoma" panose="020B0604030504040204" pitchFamily="34" charset="0"/>
                        </a:rPr>
                        <a:t>3</a:t>
                      </a:r>
                      <a:endParaRPr lang="en-IN" sz="18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Twenty-seven new branches was allotted for open in FY 2022-23. The allotment was including the pending branch opening of previous years. Any issues and problems of branch opening may be taken up by allotted banks with Finance department, </a:t>
                      </a:r>
                      <a:r>
                        <a:rPr lang="en-IN" sz="1800" b="0" i="0" u="none" strike="noStrike" kern="1200" baseline="0" dirty="0" err="1">
                          <a:solidFill>
                            <a:schemeClr val="tx1"/>
                          </a:solidFill>
                          <a:latin typeface="+mn-lt"/>
                          <a:ea typeface="+mn-ea"/>
                          <a:cs typeface="+mn-cs"/>
                        </a:rPr>
                        <a:t>GoM</a:t>
                      </a:r>
                      <a:endParaRPr lang="en-IN" sz="1100" b="1" kern="50" dirty="0">
                        <a:solidFill>
                          <a:schemeClr val="tx1"/>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MCAB, CBI, </a:t>
                      </a:r>
                      <a:r>
                        <a:rPr lang="en-IN" sz="1800" b="0" i="0" u="none" strike="noStrike" kern="1200" baseline="0" dirty="0" err="1">
                          <a:solidFill>
                            <a:schemeClr val="tx1"/>
                          </a:solidFill>
                          <a:latin typeface="+mn-lt"/>
                          <a:ea typeface="+mn-ea"/>
                          <a:cs typeface="+mn-cs"/>
                        </a:rPr>
                        <a:t>BoI</a:t>
                      </a:r>
                      <a:r>
                        <a:rPr lang="en-IN" sz="1800" b="0" i="0" u="none" strike="noStrike" kern="1200" baseline="0" dirty="0">
                          <a:solidFill>
                            <a:schemeClr val="tx1"/>
                          </a:solidFill>
                          <a:latin typeface="+mn-lt"/>
                          <a:ea typeface="+mn-ea"/>
                          <a:cs typeface="+mn-cs"/>
                        </a:rPr>
                        <a:t>, MRB, SBI, NESFB, Axis Bank, PNB and Canara Bank and Finance department (List of allotted banks in separate annexure)</a:t>
                      </a:r>
                      <a:endParaRPr lang="en-IN" sz="1100" b="1" kern="50" dirty="0">
                        <a:solidFill>
                          <a:schemeClr val="tx1"/>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Allotted banks have been informed in line with letter No.FIF.14/2017/56 dated 25.08.2022 of </a:t>
                      </a:r>
                      <a:r>
                        <a:rPr lang="en-IN" sz="1800" b="0" i="0" u="none" strike="noStrike" kern="1200" baseline="0" dirty="0" err="1">
                          <a:solidFill>
                            <a:schemeClr val="tx1"/>
                          </a:solidFill>
                          <a:latin typeface="+mn-lt"/>
                          <a:ea typeface="+mn-ea"/>
                          <a:cs typeface="+mn-cs"/>
                        </a:rPr>
                        <a:t>Jt</a:t>
                      </a:r>
                      <a:r>
                        <a:rPr lang="en-IN" sz="1800" b="0" i="0" u="none" strike="noStrike" kern="1200" baseline="0" dirty="0">
                          <a:solidFill>
                            <a:schemeClr val="tx1"/>
                          </a:solidFill>
                          <a:latin typeface="+mn-lt"/>
                          <a:ea typeface="+mn-ea"/>
                          <a:cs typeface="+mn-cs"/>
                        </a:rPr>
                        <a:t> Director Institutional Finance, </a:t>
                      </a:r>
                      <a:r>
                        <a:rPr lang="en-IN" sz="1800" b="0" i="0" u="none" strike="noStrike" kern="1200" baseline="0" dirty="0" err="1">
                          <a:solidFill>
                            <a:schemeClr val="tx1"/>
                          </a:solidFill>
                          <a:latin typeface="+mn-lt"/>
                          <a:ea typeface="+mn-ea"/>
                          <a:cs typeface="+mn-cs"/>
                        </a:rPr>
                        <a:t>GoM</a:t>
                      </a:r>
                      <a:endParaRPr lang="en-IN" sz="1100" b="1" kern="50" dirty="0">
                        <a:solidFill>
                          <a:schemeClr val="tx1"/>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3354270370"/>
                  </a:ext>
                </a:extLst>
              </a:tr>
            </a:tbl>
          </a:graphicData>
        </a:graphic>
      </p:graphicFrame>
    </p:spTree>
    <p:extLst>
      <p:ext uri="{BB962C8B-B14F-4D97-AF65-F5344CB8AC3E}">
        <p14:creationId xmlns:p14="http://schemas.microsoft.com/office/powerpoint/2010/main" val="93968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5F360-75E1-47B5-AB98-416DAB18D0DF}"/>
              </a:ext>
            </a:extLst>
          </p:cNvPr>
          <p:cNvSpPr txBox="1"/>
          <p:nvPr/>
        </p:nvSpPr>
        <p:spPr>
          <a:xfrm>
            <a:off x="4810369" y="135761"/>
            <a:ext cx="2571262"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5" name="TextBox 4">
            <a:extLst>
              <a:ext uri="{FF2B5EF4-FFF2-40B4-BE49-F238E27FC236}">
                <a16:creationId xmlns:a16="http://schemas.microsoft.com/office/drawing/2014/main" id="{2C198E0A-64A9-468A-93E6-6B9E187A8719}"/>
              </a:ext>
            </a:extLst>
          </p:cNvPr>
          <p:cNvSpPr txBox="1"/>
          <p:nvPr/>
        </p:nvSpPr>
        <p:spPr>
          <a:xfrm>
            <a:off x="109414" y="683495"/>
            <a:ext cx="11738707" cy="1169551"/>
          </a:xfrm>
          <a:prstGeom prst="rect">
            <a:avLst/>
          </a:prstGeom>
          <a:noFill/>
        </p:spPr>
        <p:txBody>
          <a:bodyPr wrap="square">
            <a:spAutoFit/>
          </a:bodyPr>
          <a:lstStyle/>
          <a:p>
            <a:pPr marL="285750" indent="-285750">
              <a:buFont typeface="Wingdings" panose="05000000000000000000" pitchFamily="2" charset="2"/>
              <a:buChar char="Ø"/>
            </a:pPr>
            <a:r>
              <a:rPr lang="en-US" b="1" u="sng" kern="50" dirty="0">
                <a:effectLst/>
                <a:latin typeface="Arial Narrow" panose="020B0606020202030204" pitchFamily="34" charset="0"/>
                <a:ea typeface="Lucida Sans Unicode" panose="020B0602030504020204" pitchFamily="34" charset="0"/>
                <a:cs typeface="Arial" panose="020B0604020202020204" pitchFamily="34" charset="0"/>
              </a:rPr>
              <a:t>Agenda 1</a:t>
            </a:r>
            <a:r>
              <a:rPr lang="en-US" u="sng" kern="50" dirty="0">
                <a:effectLst/>
                <a:latin typeface="Arial Narrow" panose="020B0606020202030204" pitchFamily="34" charset="0"/>
                <a:ea typeface="Lucida Sans Unicode" panose="020B0602030504020204" pitchFamily="34" charset="0"/>
                <a:cs typeface="Arial" panose="020B0604020202020204" pitchFamily="34" charset="0"/>
              </a:rPr>
              <a:t> </a:t>
            </a:r>
          </a:p>
          <a:p>
            <a:endParaRPr lang="en-US" sz="1600" b="1" u="sng" kern="50" dirty="0">
              <a:effectLst/>
              <a:latin typeface="Arial" panose="020B0604020202020204" pitchFamily="34" charset="0"/>
              <a:ea typeface="Lucida Sans Unicode" panose="020B0602030504020204" pitchFamily="34" charset="0"/>
              <a:cs typeface="Tahoma" panose="020B0604030504040204" pitchFamily="34" charset="0"/>
            </a:endParaRPr>
          </a:p>
          <a:p>
            <a:pPr lvl="1"/>
            <a:r>
              <a:rPr lang="en-US" sz="1600" b="1" u="sng" kern="50" dirty="0">
                <a:effectLst/>
                <a:latin typeface="Arial" panose="020B0604020202020204" pitchFamily="34" charset="0"/>
                <a:ea typeface="Lucida Sans Unicode" panose="020B0602030504020204" pitchFamily="34" charset="0"/>
                <a:cs typeface="Tahoma" panose="020B0604030504040204" pitchFamily="34" charset="0"/>
              </a:rPr>
              <a:t>Action Taken Report of SLBC Meeting for March 2022 held on 04.07</a:t>
            </a:r>
            <a:r>
              <a:rPr lang="en-US" b="1" u="sng" kern="50" dirty="0">
                <a:effectLst/>
                <a:latin typeface="Arial" panose="020B0604020202020204" pitchFamily="34" charset="0"/>
                <a:ea typeface="Lucida Sans Unicode" panose="020B0602030504020204" pitchFamily="34" charset="0"/>
                <a:cs typeface="Tahoma" panose="020B0604030504040204" pitchFamily="34" charset="0"/>
              </a:rPr>
              <a:t>.2022</a:t>
            </a:r>
            <a:endParaRPr lang="en-IN" kern="50" dirty="0">
              <a:effectLst/>
              <a:latin typeface="Calibri" panose="020F0502020204030204" pitchFamily="34" charset="0"/>
              <a:ea typeface="Lucida Sans Unicode" panose="020B0602030504020204" pitchFamily="34" charset="0"/>
              <a:cs typeface="Tahoma" panose="020B0604030504040204" pitchFamily="34" charset="0"/>
            </a:endParaRPr>
          </a:p>
          <a:p>
            <a:pPr algn="ctr"/>
            <a:r>
              <a:rPr lang="en-US" sz="1800" b="1" u="none" strike="noStrike" kern="50" dirty="0">
                <a:effectLst/>
                <a:latin typeface="Arial" panose="020B0604020202020204" pitchFamily="34" charset="0"/>
                <a:ea typeface="Lucida Sans Unicode" panose="020B0602030504020204" pitchFamily="34" charset="0"/>
                <a:cs typeface="Tahoma" panose="020B0604030504040204" pitchFamily="34" charset="0"/>
              </a:rPr>
              <a:t> </a:t>
            </a:r>
            <a:endParaRPr lang="en-IN" sz="1800" kern="50" dirty="0">
              <a:effectLst/>
              <a:latin typeface="Calibri" panose="020F0502020204030204" pitchFamily="34" charset="0"/>
              <a:ea typeface="Lucida Sans Unicode" panose="020B060203050402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09217D2E-C142-41BE-93F5-E5C8588EC2A7}"/>
              </a:ext>
            </a:extLst>
          </p:cNvPr>
          <p:cNvGraphicFramePr>
            <a:graphicFrameLocks noGrp="1"/>
          </p:cNvGraphicFramePr>
          <p:nvPr>
            <p:extLst>
              <p:ext uri="{D42A27DB-BD31-4B8C-83A1-F6EECF244321}">
                <p14:modId xmlns:p14="http://schemas.microsoft.com/office/powerpoint/2010/main" val="3501871604"/>
              </p:ext>
            </p:extLst>
          </p:nvPr>
        </p:nvGraphicFramePr>
        <p:xfrm>
          <a:off x="558801" y="1680308"/>
          <a:ext cx="11140829" cy="4896818"/>
        </p:xfrm>
        <a:graphic>
          <a:graphicData uri="http://schemas.openxmlformats.org/drawingml/2006/table">
            <a:tbl>
              <a:tblPr firstRow="1" bandRow="1">
                <a:tableStyleId>{3B4B98B0-60AC-42C2-AFA5-B58CD77FA1E5}</a:tableStyleId>
              </a:tblPr>
              <a:tblGrid>
                <a:gridCol w="518907">
                  <a:extLst>
                    <a:ext uri="{9D8B030D-6E8A-4147-A177-3AD203B41FA5}">
                      <a16:colId xmlns:a16="http://schemas.microsoft.com/office/drawing/2014/main" val="1251798840"/>
                    </a:ext>
                  </a:extLst>
                </a:gridCol>
                <a:gridCol w="5059017">
                  <a:extLst>
                    <a:ext uri="{9D8B030D-6E8A-4147-A177-3AD203B41FA5}">
                      <a16:colId xmlns:a16="http://schemas.microsoft.com/office/drawing/2014/main" val="3933108611"/>
                    </a:ext>
                  </a:extLst>
                </a:gridCol>
                <a:gridCol w="878353">
                  <a:extLst>
                    <a:ext uri="{9D8B030D-6E8A-4147-A177-3AD203B41FA5}">
                      <a16:colId xmlns:a16="http://schemas.microsoft.com/office/drawing/2014/main" val="1071452013"/>
                    </a:ext>
                  </a:extLst>
                </a:gridCol>
                <a:gridCol w="4684552">
                  <a:extLst>
                    <a:ext uri="{9D8B030D-6E8A-4147-A177-3AD203B41FA5}">
                      <a16:colId xmlns:a16="http://schemas.microsoft.com/office/drawing/2014/main" val="1586785923"/>
                    </a:ext>
                  </a:extLst>
                </a:gridCol>
              </a:tblGrid>
              <a:tr h="702222">
                <a:tc>
                  <a:txBody>
                    <a:bodyPr/>
                    <a:lstStyle/>
                    <a:p>
                      <a:pPr algn="ctr">
                        <a:lnSpc>
                          <a:spcPct val="107000"/>
                        </a:lnSpc>
                      </a:pPr>
                      <a:r>
                        <a:rPr lang="en-US" sz="1400" b="1" kern="150" dirty="0">
                          <a:solidFill>
                            <a:schemeClr val="tx1"/>
                          </a:solidFill>
                          <a:effectLst/>
                          <a:latin typeface="+mj-lt"/>
                          <a:ea typeface="Lucida Sans Unicode" panose="020B0602030504020204" pitchFamily="34" charset="0"/>
                          <a:cs typeface="Tahoma" panose="020B0604030504040204" pitchFamily="34" charset="0"/>
                        </a:rPr>
                        <a:t>Sl. No.</a:t>
                      </a:r>
                      <a:endParaRPr lang="en-IN" sz="14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1" kern="150" dirty="0">
                          <a:solidFill>
                            <a:schemeClr val="tx1"/>
                          </a:solidFill>
                          <a:effectLst/>
                          <a:latin typeface="+mj-lt"/>
                          <a:ea typeface="Lucida Sans Unicode" panose="020B0602030504020204" pitchFamily="34" charset="0"/>
                          <a:cs typeface="Tahoma" panose="020B0604030504040204" pitchFamily="34" charset="0"/>
                        </a:rPr>
                        <a:t>Particulars</a:t>
                      </a:r>
                      <a:endParaRPr lang="en-IN" sz="14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1" kern="150" dirty="0">
                          <a:solidFill>
                            <a:schemeClr val="tx1"/>
                          </a:solidFill>
                          <a:effectLst/>
                          <a:latin typeface="+mj-lt"/>
                          <a:ea typeface="Lucida Sans Unicode" panose="020B0602030504020204" pitchFamily="34" charset="0"/>
                          <a:cs typeface="Tahoma" panose="020B0604030504040204" pitchFamily="34" charset="0"/>
                        </a:rPr>
                        <a:t>Action to be taken by</a:t>
                      </a:r>
                      <a:endParaRPr lang="en-IN" sz="14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1" kern="150" dirty="0">
                          <a:solidFill>
                            <a:schemeClr val="tx1"/>
                          </a:solidFill>
                          <a:effectLst/>
                          <a:latin typeface="+mj-lt"/>
                          <a:ea typeface="Lucida Sans Unicode" panose="020B0602030504020204" pitchFamily="34" charset="0"/>
                          <a:cs typeface="Tahoma" panose="020B0604030504040204" pitchFamily="34" charset="0"/>
                        </a:rPr>
                        <a:t>Compliance Remarks/ ATR</a:t>
                      </a:r>
                      <a:endParaRPr lang="en-IN" sz="1400" b="1"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4642499"/>
                  </a:ext>
                </a:extLst>
              </a:tr>
              <a:tr h="1509532">
                <a:tc>
                  <a:txBody>
                    <a:bodyPr/>
                    <a:lstStyle/>
                    <a:p>
                      <a:pPr algn="ctr">
                        <a:lnSpc>
                          <a:spcPct val="107000"/>
                        </a:lnSpc>
                      </a:pPr>
                      <a:r>
                        <a:rPr lang="en-US" sz="1800" b="0" kern="150" dirty="0">
                          <a:solidFill>
                            <a:schemeClr val="tx1"/>
                          </a:solidFill>
                          <a:effectLst/>
                          <a:latin typeface="+mj-lt"/>
                          <a:ea typeface="Lucida Sans Unicode" panose="020B0602030504020204" pitchFamily="34" charset="0"/>
                          <a:cs typeface="Tahoma" panose="020B0604030504040204" pitchFamily="34" charset="0"/>
                        </a:rPr>
                        <a:t>4</a:t>
                      </a:r>
                      <a:endParaRPr lang="en-IN" sz="18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Banks are requested to submit the PMJDY accounts detail to Finance department in prescribed format to</a:t>
                      </a:r>
                    </a:p>
                    <a:p>
                      <a:pPr algn="just"/>
                      <a:r>
                        <a:rPr lang="en-IN" sz="1800" b="0" i="0" u="none" strike="noStrike" kern="1200" baseline="0" dirty="0">
                          <a:solidFill>
                            <a:schemeClr val="tx1"/>
                          </a:solidFill>
                          <a:latin typeface="+mn-lt"/>
                          <a:ea typeface="+mn-ea"/>
                          <a:cs typeface="+mn-cs"/>
                        </a:rPr>
                        <a:t>the Govt of Meghalaya.</a:t>
                      </a:r>
                      <a:endParaRPr lang="en-IN" sz="1100" b="1" kern="50" dirty="0">
                        <a:solidFill>
                          <a:schemeClr val="tx1"/>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IN" sz="1800" b="0" i="0" u="none" strike="noStrike" kern="1200" baseline="0" dirty="0">
                          <a:solidFill>
                            <a:schemeClr val="tx1"/>
                          </a:solidFill>
                          <a:latin typeface="+mn-lt"/>
                          <a:ea typeface="+mn-ea"/>
                          <a:cs typeface="+mn-cs"/>
                        </a:rPr>
                        <a:t>All Banks</a:t>
                      </a:r>
                      <a:endParaRPr lang="en-IN" sz="1100" b="1" kern="50" dirty="0">
                        <a:solidFill>
                          <a:schemeClr val="tx1"/>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SBI, </a:t>
                      </a:r>
                      <a:r>
                        <a:rPr lang="en-IN" sz="1800" b="0" i="0" u="none" strike="noStrike" kern="1200" baseline="0" dirty="0" err="1">
                          <a:solidFill>
                            <a:schemeClr val="tx1"/>
                          </a:solidFill>
                          <a:latin typeface="+mn-lt"/>
                          <a:ea typeface="+mn-ea"/>
                          <a:cs typeface="+mn-cs"/>
                        </a:rPr>
                        <a:t>BoB</a:t>
                      </a:r>
                      <a:r>
                        <a:rPr lang="en-IN" sz="1800" b="0" i="0" u="none" strike="noStrike" kern="1200" baseline="0" dirty="0">
                          <a:solidFill>
                            <a:schemeClr val="tx1"/>
                          </a:solidFill>
                          <a:latin typeface="+mn-lt"/>
                          <a:ea typeface="+mn-ea"/>
                          <a:cs typeface="+mn-cs"/>
                        </a:rPr>
                        <a:t>, CBI, Federal Bank, MCAB, MRB and Yes Bank have submitted the data to the Government. Remaining banks to furnish the details of PMJDY account no with documents to Finance department, </a:t>
                      </a:r>
                      <a:r>
                        <a:rPr lang="en-IN" sz="1800" b="0" i="0" u="none" strike="noStrike" kern="1200" baseline="0" dirty="0" err="1">
                          <a:solidFill>
                            <a:schemeClr val="tx1"/>
                          </a:solidFill>
                          <a:latin typeface="+mn-lt"/>
                          <a:ea typeface="+mn-ea"/>
                          <a:cs typeface="+mn-cs"/>
                        </a:rPr>
                        <a:t>GoM</a:t>
                      </a:r>
                      <a:r>
                        <a:rPr lang="en-IN" sz="1800" b="0" i="0" u="none" strike="noStrike" kern="1200" baseline="0" dirty="0">
                          <a:solidFill>
                            <a:schemeClr val="tx1"/>
                          </a:solidFill>
                          <a:latin typeface="+mn-lt"/>
                          <a:ea typeface="+mn-ea"/>
                          <a:cs typeface="+mn-cs"/>
                        </a:rPr>
                        <a:t> referring to mail dated 04.08.2022</a:t>
                      </a:r>
                      <a:endParaRPr lang="en-IN" sz="1100" b="1" kern="50" dirty="0">
                        <a:solidFill>
                          <a:schemeClr val="tx1"/>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2484991421"/>
                  </a:ext>
                </a:extLst>
              </a:tr>
              <a:tr h="682877">
                <a:tc>
                  <a:txBody>
                    <a:bodyPr/>
                    <a:lstStyle/>
                    <a:p>
                      <a:pPr algn="ctr">
                        <a:lnSpc>
                          <a:spcPct val="107000"/>
                        </a:lnSpc>
                      </a:pPr>
                      <a:r>
                        <a:rPr lang="en-IN" sz="1800" b="0" kern="50" dirty="0">
                          <a:solidFill>
                            <a:schemeClr val="tx1"/>
                          </a:solidFill>
                          <a:effectLst/>
                          <a:latin typeface="+mj-lt"/>
                          <a:ea typeface="Lucida Sans Unicode" panose="020B0602030504020204" pitchFamily="34" charset="0"/>
                          <a:cs typeface="Tahoma" panose="020B060403050404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PNB is advised to redress the Pensioners grievance and regular pension payment in time.</a:t>
                      </a:r>
                      <a:endParaRPr lang="en-IN" sz="1100" b="1" kern="50" dirty="0">
                        <a:solidFill>
                          <a:schemeClr val="tx1"/>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IN" sz="1800" b="0" kern="50" dirty="0">
                          <a:solidFill>
                            <a:schemeClr val="tx1"/>
                          </a:solidFill>
                          <a:effectLst/>
                          <a:latin typeface="+mj-lt"/>
                          <a:ea typeface="Lucida Sans Unicode" panose="020B0602030504020204" pitchFamily="34" charset="0"/>
                          <a:cs typeface="Tahoma" panose="020B0604030504040204" pitchFamily="34" charset="0"/>
                        </a:rPr>
                        <a:t>PNB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lnSpc>
                          <a:spcPct val="107000"/>
                        </a:lnSpc>
                      </a:pPr>
                      <a:r>
                        <a:rPr lang="en-IN" sz="1800" b="0" i="0" u="none" strike="noStrike" kern="1200" baseline="0" dirty="0">
                          <a:solidFill>
                            <a:schemeClr val="tx1"/>
                          </a:solidFill>
                          <a:latin typeface="+mn-lt"/>
                          <a:ea typeface="+mn-ea"/>
                          <a:cs typeface="+mn-cs"/>
                        </a:rPr>
                        <a:t>Pension payment is now credited by PNB regularly.</a:t>
                      </a:r>
                      <a:endParaRPr lang="en-IN" sz="1100" b="1" kern="50" dirty="0">
                        <a:solidFill>
                          <a:schemeClr val="tx1"/>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4140490271"/>
                  </a:ext>
                </a:extLst>
              </a:tr>
              <a:tr h="2002187">
                <a:tc>
                  <a:txBody>
                    <a:bodyPr/>
                    <a:lstStyle/>
                    <a:p>
                      <a:pPr algn="ctr">
                        <a:lnSpc>
                          <a:spcPct val="107000"/>
                        </a:lnSpc>
                      </a:pPr>
                      <a:r>
                        <a:rPr lang="en-US" sz="1800" b="0" kern="150" dirty="0">
                          <a:solidFill>
                            <a:schemeClr val="tx1"/>
                          </a:solidFill>
                          <a:effectLst/>
                          <a:latin typeface="+mj-lt"/>
                          <a:ea typeface="Lucida Sans Unicode" panose="020B0602030504020204" pitchFamily="34" charset="0"/>
                          <a:cs typeface="Tahoma" panose="020B0604030504040204" pitchFamily="34" charset="0"/>
                        </a:rPr>
                        <a:t>6</a:t>
                      </a:r>
                      <a:endParaRPr lang="en-IN" sz="18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Additional interest Subvention is revised @ 4% as Prompt Repayment Incentives (PRI) covering Kisan Credit Card (KCC) borrowers with the inclusion of AH and Fisheries in addition to crop loan. Banks are requested to submit the KCC details as on 31.03.2022 in prescribed format to the Director Agriculture with a copy to SLBC, Meghalaya</a:t>
                      </a:r>
                      <a:endParaRPr lang="en-IN" sz="1100" b="1" kern="50" dirty="0">
                        <a:solidFill>
                          <a:schemeClr val="tx1"/>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800" b="0" i="0" u="none" strike="noStrike" kern="1200" baseline="0" dirty="0">
                          <a:solidFill>
                            <a:schemeClr val="tx1"/>
                          </a:solidFill>
                          <a:latin typeface="+mj-lt"/>
                          <a:ea typeface="+mn-ea"/>
                          <a:cs typeface="+mn-cs"/>
                        </a:rPr>
                        <a:t>All Banks</a:t>
                      </a:r>
                      <a:endParaRPr lang="en-IN" sz="1800" b="1" kern="50" dirty="0">
                        <a:solidFill>
                          <a:schemeClr val="tx1"/>
                        </a:solidFill>
                        <a:effectLst/>
                        <a:latin typeface="+mj-lt"/>
                        <a:ea typeface="Lucida Sans Unicode" panose="020B0602030504020204" pitchFamily="34" charset="0"/>
                        <a:cs typeface="Tahoma" panose="020B0604030504040204" pitchFamily="34" charset="0"/>
                      </a:endParaRPr>
                    </a:p>
                    <a:p>
                      <a:pPr algn="ctr">
                        <a:lnSpc>
                          <a:spcPct val="107000"/>
                        </a:lnSpc>
                      </a:pPr>
                      <a:endParaRPr lang="en-IN" sz="1100" b="1" kern="50" dirty="0">
                        <a:solidFill>
                          <a:schemeClr val="tx1"/>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MCAB, SBI, MRB, Canara and </a:t>
                      </a:r>
                      <a:r>
                        <a:rPr lang="en-IN" sz="1800" b="0" i="0" u="none" strike="noStrike" kern="1200" baseline="0" dirty="0" err="1">
                          <a:solidFill>
                            <a:schemeClr val="tx1"/>
                          </a:solidFill>
                          <a:latin typeface="+mn-lt"/>
                          <a:ea typeface="+mn-ea"/>
                          <a:cs typeface="+mn-cs"/>
                        </a:rPr>
                        <a:t>BoB</a:t>
                      </a:r>
                      <a:r>
                        <a:rPr lang="en-IN" sz="1800" b="0" i="0" u="none" strike="noStrike" kern="1200" baseline="0" dirty="0">
                          <a:solidFill>
                            <a:schemeClr val="tx1"/>
                          </a:solidFill>
                          <a:latin typeface="+mn-lt"/>
                          <a:ea typeface="+mn-ea"/>
                          <a:cs typeface="+mn-cs"/>
                        </a:rPr>
                        <a:t> have submitted the report to the Director of Agriculture for additional interest Subvention claim. Banks to furnish the data for additional interest Subvention of 4% at the earliest, in line with Government Notification and letter No. Agri/ ME-19/2021-22/23 dated 04.08.2022.</a:t>
                      </a:r>
                      <a:endParaRPr lang="en-IN" sz="1100" b="1" kern="50" dirty="0">
                        <a:solidFill>
                          <a:schemeClr val="tx1"/>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3027546825"/>
                  </a:ext>
                </a:extLst>
              </a:tr>
            </a:tbl>
          </a:graphicData>
        </a:graphic>
      </p:graphicFrame>
    </p:spTree>
    <p:extLst>
      <p:ext uri="{BB962C8B-B14F-4D97-AF65-F5344CB8AC3E}">
        <p14:creationId xmlns:p14="http://schemas.microsoft.com/office/powerpoint/2010/main" val="239706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5F360-75E1-47B5-AB98-416DAB18D0DF}"/>
              </a:ext>
            </a:extLst>
          </p:cNvPr>
          <p:cNvSpPr txBox="1"/>
          <p:nvPr/>
        </p:nvSpPr>
        <p:spPr>
          <a:xfrm>
            <a:off x="4810369" y="135761"/>
            <a:ext cx="2571262"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5" name="TextBox 4">
            <a:extLst>
              <a:ext uri="{FF2B5EF4-FFF2-40B4-BE49-F238E27FC236}">
                <a16:creationId xmlns:a16="http://schemas.microsoft.com/office/drawing/2014/main" id="{2C198E0A-64A9-468A-93E6-6B9E187A8719}"/>
              </a:ext>
            </a:extLst>
          </p:cNvPr>
          <p:cNvSpPr txBox="1"/>
          <p:nvPr/>
        </p:nvSpPr>
        <p:spPr>
          <a:xfrm>
            <a:off x="125045" y="652233"/>
            <a:ext cx="11738707" cy="892552"/>
          </a:xfrm>
          <a:prstGeom prst="rect">
            <a:avLst/>
          </a:prstGeom>
          <a:noFill/>
        </p:spPr>
        <p:txBody>
          <a:bodyPr wrap="square">
            <a:spAutoFit/>
          </a:bodyPr>
          <a:lstStyle/>
          <a:p>
            <a:pPr marL="285750" indent="-285750">
              <a:buFont typeface="Wingdings" panose="05000000000000000000" pitchFamily="2" charset="2"/>
              <a:buChar char="Ø"/>
            </a:pPr>
            <a:r>
              <a:rPr lang="en-US" b="1" u="sng" kern="50" dirty="0">
                <a:effectLst/>
                <a:latin typeface="Arial Narrow" panose="020B0606020202030204" pitchFamily="34" charset="0"/>
                <a:ea typeface="Lucida Sans Unicode" panose="020B0602030504020204" pitchFamily="34" charset="0"/>
                <a:cs typeface="Arial" panose="020B0604020202020204" pitchFamily="34" charset="0"/>
              </a:rPr>
              <a:t>Agenda 1 </a:t>
            </a:r>
          </a:p>
          <a:p>
            <a:endParaRPr lang="en-US" sz="1600" b="1" u="sng" kern="50" dirty="0">
              <a:effectLst/>
              <a:latin typeface="Arial" panose="020B0604020202020204" pitchFamily="34" charset="0"/>
              <a:ea typeface="Lucida Sans Unicode" panose="020B0602030504020204" pitchFamily="34" charset="0"/>
              <a:cs typeface="Tahoma" panose="020B0604030504040204" pitchFamily="34" charset="0"/>
            </a:endParaRPr>
          </a:p>
          <a:p>
            <a:pPr lvl="1"/>
            <a:r>
              <a:rPr lang="en-US" sz="1600" b="1" u="sng" kern="50" dirty="0">
                <a:effectLst/>
                <a:latin typeface="Arial" panose="020B0604020202020204" pitchFamily="34" charset="0"/>
                <a:ea typeface="Lucida Sans Unicode" panose="020B0602030504020204" pitchFamily="34" charset="0"/>
                <a:cs typeface="Tahoma" panose="020B0604030504040204" pitchFamily="34" charset="0"/>
              </a:rPr>
              <a:t>Action Taken Report of SLBC Meeting for March 2022 held on 04.07</a:t>
            </a:r>
            <a:r>
              <a:rPr lang="en-US" b="1" u="sng" kern="50" dirty="0">
                <a:effectLst/>
                <a:latin typeface="Arial" panose="020B0604020202020204" pitchFamily="34" charset="0"/>
                <a:ea typeface="Lucida Sans Unicode" panose="020B0602030504020204" pitchFamily="34" charset="0"/>
                <a:cs typeface="Tahoma" panose="020B0604030504040204" pitchFamily="34" charset="0"/>
              </a:rPr>
              <a:t>.2022</a:t>
            </a:r>
            <a:endParaRPr lang="en-IN" kern="50" dirty="0">
              <a:effectLst/>
              <a:latin typeface="Calibri" panose="020F0502020204030204" pitchFamily="34" charset="0"/>
              <a:ea typeface="Lucida Sans Unicode" panose="020B060203050402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09217D2E-C142-41BE-93F5-E5C8588EC2A7}"/>
              </a:ext>
            </a:extLst>
          </p:cNvPr>
          <p:cNvGraphicFramePr>
            <a:graphicFrameLocks noGrp="1"/>
          </p:cNvGraphicFramePr>
          <p:nvPr>
            <p:extLst>
              <p:ext uri="{D42A27DB-BD31-4B8C-83A1-F6EECF244321}">
                <p14:modId xmlns:p14="http://schemas.microsoft.com/office/powerpoint/2010/main" val="3436368477"/>
              </p:ext>
            </p:extLst>
          </p:nvPr>
        </p:nvGraphicFramePr>
        <p:xfrm>
          <a:off x="304799" y="1864805"/>
          <a:ext cx="11019693" cy="4793903"/>
        </p:xfrm>
        <a:graphic>
          <a:graphicData uri="http://schemas.openxmlformats.org/drawingml/2006/table">
            <a:tbl>
              <a:tblPr firstRow="1" bandRow="1">
                <a:tableStyleId>{3B4B98B0-60AC-42C2-AFA5-B58CD77FA1E5}</a:tableStyleId>
              </a:tblPr>
              <a:tblGrid>
                <a:gridCol w="836012">
                  <a:extLst>
                    <a:ext uri="{9D8B030D-6E8A-4147-A177-3AD203B41FA5}">
                      <a16:colId xmlns:a16="http://schemas.microsoft.com/office/drawing/2014/main" val="1251798840"/>
                    </a:ext>
                  </a:extLst>
                </a:gridCol>
                <a:gridCol w="4192693">
                  <a:extLst>
                    <a:ext uri="{9D8B030D-6E8A-4147-A177-3AD203B41FA5}">
                      <a16:colId xmlns:a16="http://schemas.microsoft.com/office/drawing/2014/main" val="3933108611"/>
                    </a:ext>
                  </a:extLst>
                </a:gridCol>
                <a:gridCol w="1218375">
                  <a:extLst>
                    <a:ext uri="{9D8B030D-6E8A-4147-A177-3AD203B41FA5}">
                      <a16:colId xmlns:a16="http://schemas.microsoft.com/office/drawing/2014/main" val="1071452013"/>
                    </a:ext>
                  </a:extLst>
                </a:gridCol>
                <a:gridCol w="4772613">
                  <a:extLst>
                    <a:ext uri="{9D8B030D-6E8A-4147-A177-3AD203B41FA5}">
                      <a16:colId xmlns:a16="http://schemas.microsoft.com/office/drawing/2014/main" val="1586785923"/>
                    </a:ext>
                  </a:extLst>
                </a:gridCol>
              </a:tblGrid>
              <a:tr h="468036">
                <a:tc>
                  <a:txBody>
                    <a:bodyPr/>
                    <a:lstStyle/>
                    <a:p>
                      <a:pPr algn="ctr">
                        <a:lnSpc>
                          <a:spcPct val="107000"/>
                        </a:lnSpc>
                      </a:pPr>
                      <a:r>
                        <a:rPr lang="en-US" sz="1400" b="0" kern="150" dirty="0">
                          <a:solidFill>
                            <a:schemeClr val="tx1"/>
                          </a:solidFill>
                          <a:effectLst/>
                          <a:latin typeface="+mj-lt"/>
                          <a:ea typeface="Lucida Sans Unicode" panose="020B0602030504020204" pitchFamily="34" charset="0"/>
                          <a:cs typeface="Tahoma" panose="020B0604030504040204" pitchFamily="34" charset="0"/>
                        </a:rPr>
                        <a:t>Sl. No.</a:t>
                      </a:r>
                      <a:endParaRPr lang="en-IN" sz="14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0" kern="150" dirty="0">
                          <a:solidFill>
                            <a:schemeClr val="tx1"/>
                          </a:solidFill>
                          <a:effectLst/>
                          <a:latin typeface="+mj-lt"/>
                          <a:ea typeface="Lucida Sans Unicode" panose="020B0602030504020204" pitchFamily="34" charset="0"/>
                          <a:cs typeface="Tahoma" panose="020B0604030504040204" pitchFamily="34" charset="0"/>
                        </a:rPr>
                        <a:t>Particulars</a:t>
                      </a:r>
                      <a:endParaRPr lang="en-IN" sz="14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0" kern="150" dirty="0">
                          <a:solidFill>
                            <a:schemeClr val="tx1"/>
                          </a:solidFill>
                          <a:effectLst/>
                          <a:latin typeface="+mj-lt"/>
                          <a:ea typeface="Lucida Sans Unicode" panose="020B0602030504020204" pitchFamily="34" charset="0"/>
                          <a:cs typeface="Tahoma" panose="020B0604030504040204" pitchFamily="34" charset="0"/>
                        </a:rPr>
                        <a:t>Action to be taken by</a:t>
                      </a:r>
                      <a:endParaRPr lang="en-IN" sz="14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0" kern="150" dirty="0">
                          <a:solidFill>
                            <a:schemeClr val="tx1"/>
                          </a:solidFill>
                          <a:effectLst/>
                          <a:latin typeface="+mj-lt"/>
                          <a:ea typeface="Lucida Sans Unicode" panose="020B0602030504020204" pitchFamily="34" charset="0"/>
                          <a:cs typeface="Tahoma" panose="020B0604030504040204" pitchFamily="34" charset="0"/>
                        </a:rPr>
                        <a:t>Compliance Remarks/ ATR</a:t>
                      </a:r>
                      <a:endParaRPr lang="en-IN" sz="14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4642499"/>
                  </a:ext>
                </a:extLst>
              </a:tr>
              <a:tr h="2018738">
                <a:tc>
                  <a:txBody>
                    <a:bodyPr/>
                    <a:lstStyle/>
                    <a:p>
                      <a:pPr algn="ctr">
                        <a:lnSpc>
                          <a:spcPct val="107000"/>
                        </a:lnSpc>
                      </a:pPr>
                      <a:r>
                        <a:rPr lang="en-IN" sz="1800" b="0" kern="50" dirty="0">
                          <a:solidFill>
                            <a:schemeClr val="tx1"/>
                          </a:solidFill>
                          <a:effectLst/>
                          <a:latin typeface="+mj-lt"/>
                          <a:ea typeface="Lucida Sans Unicode" panose="020B0602030504020204" pitchFamily="34" charset="0"/>
                          <a:cs typeface="Tahoma" panose="020B0604030504040204" pitchFamily="34"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KVIC and Industries departments are requested to properly scrutinize the PMEGP loan applications in line with Bank check-list to minimize the pending cases and rejected proposals. Banks are advised to ensure disposal of proposals within 30 days and report of rejection with suitable reasons.</a:t>
                      </a:r>
                      <a:endParaRPr lang="en-IN" sz="11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r>
                        <a:rPr lang="en-IN" sz="1800" b="0" i="0" u="none" strike="noStrike" kern="1200" baseline="0" dirty="0">
                          <a:solidFill>
                            <a:schemeClr val="tx1"/>
                          </a:solidFill>
                          <a:latin typeface="+mn-lt"/>
                          <a:ea typeface="+mn-ea"/>
                          <a:cs typeface="+mn-cs"/>
                        </a:rPr>
                        <a:t>KVIC, Industries</a:t>
                      </a:r>
                    </a:p>
                    <a:p>
                      <a:pPr algn="ctr"/>
                      <a:r>
                        <a:rPr lang="en-IN" sz="1800" b="0" i="0" u="none" strike="noStrike" kern="1200" baseline="0" dirty="0">
                          <a:solidFill>
                            <a:schemeClr val="tx1"/>
                          </a:solidFill>
                          <a:latin typeface="+mn-lt"/>
                          <a:ea typeface="+mn-ea"/>
                          <a:cs typeface="+mn-cs"/>
                        </a:rPr>
                        <a:t>Department and</a:t>
                      </a:r>
                    </a:p>
                    <a:p>
                      <a:pPr algn="ctr"/>
                      <a:r>
                        <a:rPr lang="en-IN" sz="1800" b="0" i="0" u="none" strike="noStrike" kern="1200" baseline="0" dirty="0">
                          <a:solidFill>
                            <a:schemeClr val="tx1"/>
                          </a:solidFill>
                          <a:latin typeface="+mn-lt"/>
                          <a:ea typeface="+mn-ea"/>
                          <a:cs typeface="+mn-cs"/>
                        </a:rPr>
                        <a:t>all Banks</a:t>
                      </a:r>
                      <a:endParaRPr lang="en-IN" sz="11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KVIC have assured to scrutinize the proposals in line with banks check-list. Pending PMEGP loan proposals have been submitted to banks for sanction/ disposal.</a:t>
                      </a:r>
                      <a:endParaRPr lang="en-IN" sz="11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2484991421"/>
                  </a:ext>
                </a:extLst>
              </a:tr>
              <a:tr h="2307129">
                <a:tc>
                  <a:txBody>
                    <a:bodyPr/>
                    <a:lstStyle/>
                    <a:p>
                      <a:pPr algn="ctr">
                        <a:lnSpc>
                          <a:spcPct val="107000"/>
                        </a:lnSpc>
                      </a:pPr>
                      <a:r>
                        <a:rPr lang="en-IN" sz="1800" b="0" kern="50" dirty="0">
                          <a:solidFill>
                            <a:schemeClr val="tx1"/>
                          </a:solidFill>
                          <a:effectLst/>
                          <a:latin typeface="+mj-lt"/>
                          <a:ea typeface="Lucida Sans Unicode" panose="020B0602030504020204" pitchFamily="34" charset="0"/>
                          <a:cs typeface="Tahoma" panose="020B0604030504040204" pitchFamily="34"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Low activation of </a:t>
                      </a:r>
                      <a:r>
                        <a:rPr lang="en-IN" sz="1800" b="0" i="0" u="none" strike="noStrike" kern="1200" baseline="0" dirty="0" err="1">
                          <a:solidFill>
                            <a:schemeClr val="tx1"/>
                          </a:solidFill>
                          <a:latin typeface="+mn-lt"/>
                          <a:ea typeface="+mn-ea"/>
                          <a:cs typeface="+mn-cs"/>
                        </a:rPr>
                        <a:t>Rupay</a:t>
                      </a:r>
                      <a:r>
                        <a:rPr lang="en-IN" sz="1800" b="0" i="0" u="none" strike="noStrike" kern="1200" baseline="0" dirty="0">
                          <a:solidFill>
                            <a:schemeClr val="tx1"/>
                          </a:solidFill>
                          <a:latin typeface="+mn-lt"/>
                          <a:ea typeface="+mn-ea"/>
                          <a:cs typeface="+mn-cs"/>
                        </a:rPr>
                        <a:t> Cards – The Chief Secretary noted with concern the low activation of </a:t>
                      </a:r>
                      <a:r>
                        <a:rPr lang="en-IN" sz="1800" b="0" i="0" u="none" strike="noStrike" kern="1200" baseline="0" dirty="0" err="1">
                          <a:solidFill>
                            <a:schemeClr val="tx1"/>
                          </a:solidFill>
                          <a:latin typeface="+mn-lt"/>
                          <a:ea typeface="+mn-ea"/>
                          <a:cs typeface="+mn-cs"/>
                        </a:rPr>
                        <a:t>Rupay</a:t>
                      </a:r>
                      <a:r>
                        <a:rPr lang="en-IN" sz="1800" b="0" i="0" u="none" strike="noStrike" kern="1200" baseline="0" dirty="0">
                          <a:solidFill>
                            <a:schemeClr val="tx1"/>
                          </a:solidFill>
                          <a:latin typeface="+mn-lt"/>
                          <a:ea typeface="+mn-ea"/>
                          <a:cs typeface="+mn-cs"/>
                        </a:rPr>
                        <a:t> Card and called upon the Banks for explanation on decreasing number of </a:t>
                      </a:r>
                      <a:r>
                        <a:rPr lang="en-IN" sz="1800" b="0" i="0" u="none" strike="noStrike" kern="1200" baseline="0" dirty="0" err="1">
                          <a:solidFill>
                            <a:schemeClr val="tx1"/>
                          </a:solidFill>
                          <a:latin typeface="+mn-lt"/>
                          <a:ea typeface="+mn-ea"/>
                          <a:cs typeface="+mn-cs"/>
                        </a:rPr>
                        <a:t>Rupay</a:t>
                      </a:r>
                      <a:r>
                        <a:rPr lang="en-IN" sz="1800" b="0" i="0" u="none" strike="noStrike" kern="1200" baseline="0" dirty="0">
                          <a:solidFill>
                            <a:schemeClr val="tx1"/>
                          </a:solidFill>
                          <a:latin typeface="+mn-lt"/>
                          <a:ea typeface="+mn-ea"/>
                          <a:cs typeface="+mn-cs"/>
                        </a:rPr>
                        <a:t> Card activation during the quarter.</a:t>
                      </a:r>
                      <a:endParaRPr lang="en-IN" sz="11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800" b="0" i="0" u="none" strike="noStrike" kern="1200" baseline="0" dirty="0">
                          <a:solidFill>
                            <a:schemeClr val="tx1"/>
                          </a:solidFill>
                          <a:latin typeface="+mn-lt"/>
                          <a:ea typeface="+mn-ea"/>
                          <a:cs typeface="+mn-cs"/>
                        </a:rPr>
                        <a:t>All Banks</a:t>
                      </a:r>
                      <a:endParaRPr lang="en-IN" sz="1800" b="1" kern="50" dirty="0">
                        <a:solidFill>
                          <a:schemeClr val="tx1"/>
                        </a:solidFill>
                        <a:effectLst/>
                        <a:latin typeface="+mn-lt"/>
                        <a:ea typeface="Lucida Sans Unicode" panose="020B0602030504020204" pitchFamily="34" charset="0"/>
                        <a:cs typeface="Tahoma" panose="020B0604030504040204" pitchFamily="34" charset="0"/>
                      </a:endParaRPr>
                    </a:p>
                    <a:p>
                      <a:pPr algn="ctr">
                        <a:lnSpc>
                          <a:spcPct val="107000"/>
                        </a:lnSpc>
                      </a:pPr>
                      <a:endParaRPr lang="en-IN" sz="11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Out of 461757 </a:t>
                      </a:r>
                      <a:r>
                        <a:rPr lang="en-IN" sz="1800" b="0" i="0" u="none" strike="noStrike" kern="1200" baseline="0" dirty="0" err="1">
                          <a:solidFill>
                            <a:schemeClr val="tx1"/>
                          </a:solidFill>
                          <a:latin typeface="+mn-lt"/>
                          <a:ea typeface="+mn-ea"/>
                          <a:cs typeface="+mn-cs"/>
                        </a:rPr>
                        <a:t>Rupay</a:t>
                      </a:r>
                      <a:r>
                        <a:rPr lang="en-IN" sz="1800" b="0" i="0" u="none" strike="noStrike" kern="1200" baseline="0" dirty="0">
                          <a:solidFill>
                            <a:schemeClr val="tx1"/>
                          </a:solidFill>
                          <a:latin typeface="+mn-lt"/>
                          <a:ea typeface="+mn-ea"/>
                          <a:cs typeface="+mn-cs"/>
                        </a:rPr>
                        <a:t> Cards issued to customers 246970 </a:t>
                      </a:r>
                      <a:r>
                        <a:rPr lang="en-IN" sz="1800" b="0" i="0" u="none" strike="noStrike" kern="1200" baseline="0" dirty="0" err="1">
                          <a:solidFill>
                            <a:schemeClr val="tx1"/>
                          </a:solidFill>
                          <a:latin typeface="+mn-lt"/>
                          <a:ea typeface="+mn-ea"/>
                          <a:cs typeface="+mn-cs"/>
                        </a:rPr>
                        <a:t>rupay</a:t>
                      </a:r>
                      <a:r>
                        <a:rPr lang="en-IN" sz="1800" b="0" i="0" u="none" strike="noStrike" kern="1200" baseline="0" dirty="0">
                          <a:solidFill>
                            <a:schemeClr val="tx1"/>
                          </a:solidFill>
                          <a:latin typeface="+mn-lt"/>
                          <a:ea typeface="+mn-ea"/>
                          <a:cs typeface="+mn-cs"/>
                        </a:rPr>
                        <a:t> cards were activated as on June 2022. The low activation of </a:t>
                      </a:r>
                      <a:r>
                        <a:rPr lang="en-IN" sz="1800" b="0" i="0" u="none" strike="noStrike" kern="1200" baseline="0" dirty="0" err="1">
                          <a:solidFill>
                            <a:schemeClr val="tx1"/>
                          </a:solidFill>
                          <a:latin typeface="+mn-lt"/>
                          <a:ea typeface="+mn-ea"/>
                          <a:cs typeface="+mn-cs"/>
                        </a:rPr>
                        <a:t>Rupay</a:t>
                      </a:r>
                      <a:r>
                        <a:rPr lang="en-IN" sz="1800" b="0" i="0" u="none" strike="noStrike" kern="1200" baseline="0" dirty="0">
                          <a:solidFill>
                            <a:schemeClr val="tx1"/>
                          </a:solidFill>
                          <a:latin typeface="+mn-lt"/>
                          <a:ea typeface="+mn-ea"/>
                          <a:cs typeface="+mn-cs"/>
                        </a:rPr>
                        <a:t> cards is mainly because the customers hardly used debit cards to withdraw cash. Public awareness have been conducted through FLC and Campaigns to improve digital transactions. Branches have been guided to encourage customers for debit card usage.</a:t>
                      </a:r>
                      <a:endParaRPr lang="en-IN" sz="11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4140490271"/>
                  </a:ext>
                </a:extLst>
              </a:tr>
            </a:tbl>
          </a:graphicData>
        </a:graphic>
      </p:graphicFrame>
    </p:spTree>
    <p:extLst>
      <p:ext uri="{BB962C8B-B14F-4D97-AF65-F5344CB8AC3E}">
        <p14:creationId xmlns:p14="http://schemas.microsoft.com/office/powerpoint/2010/main" val="287842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5F360-75E1-47B5-AB98-416DAB18D0DF}"/>
              </a:ext>
            </a:extLst>
          </p:cNvPr>
          <p:cNvSpPr txBox="1"/>
          <p:nvPr/>
        </p:nvSpPr>
        <p:spPr>
          <a:xfrm>
            <a:off x="4810369" y="135761"/>
            <a:ext cx="2571262"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5" name="TextBox 4">
            <a:extLst>
              <a:ext uri="{FF2B5EF4-FFF2-40B4-BE49-F238E27FC236}">
                <a16:creationId xmlns:a16="http://schemas.microsoft.com/office/drawing/2014/main" id="{2C198E0A-64A9-468A-93E6-6B9E187A8719}"/>
              </a:ext>
            </a:extLst>
          </p:cNvPr>
          <p:cNvSpPr txBox="1"/>
          <p:nvPr/>
        </p:nvSpPr>
        <p:spPr>
          <a:xfrm>
            <a:off x="570522" y="634630"/>
            <a:ext cx="11050955" cy="892552"/>
          </a:xfrm>
          <a:prstGeom prst="rect">
            <a:avLst/>
          </a:prstGeom>
          <a:noFill/>
        </p:spPr>
        <p:txBody>
          <a:bodyPr wrap="square">
            <a:spAutoFit/>
          </a:bodyPr>
          <a:lstStyle/>
          <a:p>
            <a:pPr marL="285750" indent="-285750">
              <a:buFont typeface="Wingdings" panose="05000000000000000000" pitchFamily="2" charset="2"/>
              <a:buChar char="Ø"/>
            </a:pPr>
            <a:r>
              <a:rPr lang="en-US" b="1" u="sng" kern="50" dirty="0">
                <a:effectLst/>
                <a:latin typeface="Arial Narrow" panose="020B0606020202030204" pitchFamily="34" charset="0"/>
                <a:ea typeface="Lucida Sans Unicode" panose="020B0602030504020204" pitchFamily="34" charset="0"/>
                <a:cs typeface="Arial" panose="020B0604020202020204" pitchFamily="34" charset="0"/>
              </a:rPr>
              <a:t>Agenda 1</a:t>
            </a:r>
            <a:r>
              <a:rPr lang="en-US" u="sng"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US" b="1" u="sng" kern="50" dirty="0">
              <a:effectLst/>
              <a:latin typeface="Arial" panose="020B0604020202020204" pitchFamily="34" charset="0"/>
              <a:ea typeface="Lucida Sans Unicode" panose="020B0602030504020204" pitchFamily="34" charset="0"/>
              <a:cs typeface="Tahoma" panose="020B0604030504040204" pitchFamily="34" charset="0"/>
            </a:endParaRPr>
          </a:p>
          <a:p>
            <a:pPr lvl="1"/>
            <a:endParaRPr lang="en-US" sz="1600" b="1" u="sng" kern="50" dirty="0">
              <a:effectLst/>
              <a:latin typeface="Arial" panose="020B0604020202020204" pitchFamily="34" charset="0"/>
              <a:ea typeface="Lucida Sans Unicode" panose="020B0602030504020204" pitchFamily="34" charset="0"/>
              <a:cs typeface="Tahoma" panose="020B0604030504040204" pitchFamily="34" charset="0"/>
            </a:endParaRPr>
          </a:p>
          <a:p>
            <a:pPr lvl="1"/>
            <a:r>
              <a:rPr lang="en-US" sz="1600" b="1" u="sng" kern="50" dirty="0">
                <a:effectLst/>
                <a:latin typeface="Arial" panose="020B0604020202020204" pitchFamily="34" charset="0"/>
                <a:ea typeface="Lucida Sans Unicode" panose="020B0602030504020204" pitchFamily="34" charset="0"/>
                <a:cs typeface="Tahoma" panose="020B0604030504040204" pitchFamily="34" charset="0"/>
              </a:rPr>
              <a:t>Action Taken Report of SLBC Meeting for March 2022 held on 04.07</a:t>
            </a:r>
            <a:r>
              <a:rPr lang="en-US" b="1" u="sng" kern="50" dirty="0">
                <a:effectLst/>
                <a:latin typeface="Arial" panose="020B0604020202020204" pitchFamily="34" charset="0"/>
                <a:ea typeface="Lucida Sans Unicode" panose="020B0602030504020204" pitchFamily="34" charset="0"/>
                <a:cs typeface="Tahoma" panose="020B0604030504040204" pitchFamily="34" charset="0"/>
              </a:rPr>
              <a:t>.2022</a:t>
            </a:r>
            <a:r>
              <a:rPr lang="en-US" sz="1800" b="1" u="none" strike="noStrike" kern="50" dirty="0">
                <a:effectLst/>
                <a:latin typeface="Arial" panose="020B0604020202020204" pitchFamily="34" charset="0"/>
                <a:ea typeface="Lucida Sans Unicode" panose="020B0602030504020204" pitchFamily="34" charset="0"/>
                <a:cs typeface="Tahoma" panose="020B0604030504040204" pitchFamily="34" charset="0"/>
              </a:rPr>
              <a:t> </a:t>
            </a:r>
          </a:p>
        </p:txBody>
      </p:sp>
      <p:graphicFrame>
        <p:nvGraphicFramePr>
          <p:cNvPr id="6" name="Table 5">
            <a:extLst>
              <a:ext uri="{FF2B5EF4-FFF2-40B4-BE49-F238E27FC236}">
                <a16:creationId xmlns:a16="http://schemas.microsoft.com/office/drawing/2014/main" id="{09217D2E-C142-41BE-93F5-E5C8588EC2A7}"/>
              </a:ext>
            </a:extLst>
          </p:cNvPr>
          <p:cNvGraphicFramePr>
            <a:graphicFrameLocks noGrp="1"/>
          </p:cNvGraphicFramePr>
          <p:nvPr>
            <p:extLst>
              <p:ext uri="{D42A27DB-BD31-4B8C-83A1-F6EECF244321}">
                <p14:modId xmlns:p14="http://schemas.microsoft.com/office/powerpoint/2010/main" val="1813750953"/>
              </p:ext>
            </p:extLst>
          </p:nvPr>
        </p:nvGraphicFramePr>
        <p:xfrm>
          <a:off x="570522" y="1765240"/>
          <a:ext cx="10753969" cy="3971251"/>
        </p:xfrm>
        <a:graphic>
          <a:graphicData uri="http://schemas.openxmlformats.org/drawingml/2006/table">
            <a:tbl>
              <a:tblPr firstRow="1" bandRow="1">
                <a:tableStyleId>{3B4B98B0-60AC-42C2-AFA5-B58CD77FA1E5}</a:tableStyleId>
              </a:tblPr>
              <a:tblGrid>
                <a:gridCol w="569644">
                  <a:extLst>
                    <a:ext uri="{9D8B030D-6E8A-4147-A177-3AD203B41FA5}">
                      <a16:colId xmlns:a16="http://schemas.microsoft.com/office/drawing/2014/main" val="1251798840"/>
                    </a:ext>
                  </a:extLst>
                </a:gridCol>
                <a:gridCol w="3518900">
                  <a:extLst>
                    <a:ext uri="{9D8B030D-6E8A-4147-A177-3AD203B41FA5}">
                      <a16:colId xmlns:a16="http://schemas.microsoft.com/office/drawing/2014/main" val="3933108611"/>
                    </a:ext>
                  </a:extLst>
                </a:gridCol>
                <a:gridCol w="2686533">
                  <a:extLst>
                    <a:ext uri="{9D8B030D-6E8A-4147-A177-3AD203B41FA5}">
                      <a16:colId xmlns:a16="http://schemas.microsoft.com/office/drawing/2014/main" val="1071452013"/>
                    </a:ext>
                  </a:extLst>
                </a:gridCol>
                <a:gridCol w="3978892">
                  <a:extLst>
                    <a:ext uri="{9D8B030D-6E8A-4147-A177-3AD203B41FA5}">
                      <a16:colId xmlns:a16="http://schemas.microsoft.com/office/drawing/2014/main" val="1586785923"/>
                    </a:ext>
                  </a:extLst>
                </a:gridCol>
              </a:tblGrid>
              <a:tr h="473101">
                <a:tc>
                  <a:txBody>
                    <a:bodyPr/>
                    <a:lstStyle/>
                    <a:p>
                      <a:pPr algn="ctr">
                        <a:lnSpc>
                          <a:spcPct val="107000"/>
                        </a:lnSpc>
                      </a:pPr>
                      <a:r>
                        <a:rPr lang="en-US" sz="1400" b="0" kern="150" dirty="0">
                          <a:solidFill>
                            <a:schemeClr val="tx1"/>
                          </a:solidFill>
                          <a:effectLst/>
                          <a:latin typeface="+mj-lt"/>
                          <a:ea typeface="Lucida Sans Unicode" panose="020B0602030504020204" pitchFamily="34" charset="0"/>
                          <a:cs typeface="Tahoma" panose="020B0604030504040204" pitchFamily="34" charset="0"/>
                        </a:rPr>
                        <a:t>Sl. No.</a:t>
                      </a:r>
                      <a:endParaRPr lang="en-IN" sz="14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0" kern="150" dirty="0">
                          <a:solidFill>
                            <a:schemeClr val="tx1"/>
                          </a:solidFill>
                          <a:effectLst/>
                          <a:latin typeface="+mj-lt"/>
                          <a:ea typeface="Lucida Sans Unicode" panose="020B0602030504020204" pitchFamily="34" charset="0"/>
                          <a:cs typeface="Tahoma" panose="020B0604030504040204" pitchFamily="34" charset="0"/>
                        </a:rPr>
                        <a:t>Particulars</a:t>
                      </a:r>
                      <a:endParaRPr lang="en-IN" sz="14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0" kern="150" dirty="0">
                          <a:solidFill>
                            <a:schemeClr val="tx1"/>
                          </a:solidFill>
                          <a:effectLst/>
                          <a:latin typeface="+mj-lt"/>
                          <a:ea typeface="Lucida Sans Unicode" panose="020B0602030504020204" pitchFamily="34" charset="0"/>
                          <a:cs typeface="Tahoma" panose="020B0604030504040204" pitchFamily="34" charset="0"/>
                        </a:rPr>
                        <a:t>Action to be taken by</a:t>
                      </a:r>
                      <a:endParaRPr lang="en-IN" sz="14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0" kern="150" dirty="0">
                          <a:solidFill>
                            <a:schemeClr val="tx1"/>
                          </a:solidFill>
                          <a:effectLst/>
                          <a:latin typeface="+mj-lt"/>
                          <a:ea typeface="Lucida Sans Unicode" panose="020B0602030504020204" pitchFamily="34" charset="0"/>
                          <a:cs typeface="Tahoma" panose="020B0604030504040204" pitchFamily="34" charset="0"/>
                        </a:rPr>
                        <a:t>Compliance Remarks/ ATR</a:t>
                      </a:r>
                      <a:endParaRPr lang="en-IN" sz="14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4642499"/>
                  </a:ext>
                </a:extLst>
              </a:tr>
              <a:tr h="174907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800" b="0" kern="150" dirty="0">
                          <a:solidFill>
                            <a:schemeClr val="tx1"/>
                          </a:solidFill>
                          <a:effectLst/>
                          <a:latin typeface="+mn-lt"/>
                          <a:ea typeface="Lucida Sans Unicode" panose="020B0602030504020204" pitchFamily="34" charset="0"/>
                          <a:cs typeface="Tahoma" panose="020B0604030504040204" pitchFamily="34" charset="0"/>
                        </a:rPr>
                        <a:t>9</a:t>
                      </a:r>
                      <a:endParaRPr lang="en-IN" sz="1800" b="0" kern="50" dirty="0">
                        <a:solidFill>
                          <a:schemeClr val="tx1"/>
                        </a:solidFill>
                        <a:effectLst/>
                        <a:latin typeface="+mn-lt"/>
                        <a:ea typeface="Lucida Sans Unicode" panose="020B0602030504020204" pitchFamily="34" charset="0"/>
                        <a:cs typeface="Tahoma" panose="020B0604030504040204" pitchFamily="34" charset="0"/>
                      </a:endParaRPr>
                    </a:p>
                    <a:p>
                      <a:pPr algn="ctr">
                        <a:lnSpc>
                          <a:spcPct val="107000"/>
                        </a:lnSpc>
                      </a:pPr>
                      <a:endParaRPr lang="en-IN" sz="11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ICICI Bank is requested to update the banking touchpoints of remaining</a:t>
                      </a:r>
                    </a:p>
                    <a:p>
                      <a:pPr algn="just"/>
                      <a:r>
                        <a:rPr lang="en-IN" sz="1800" b="0" i="0" u="none" strike="noStrike" kern="1200" baseline="0" dirty="0">
                          <a:solidFill>
                            <a:schemeClr val="tx1"/>
                          </a:solidFill>
                          <a:latin typeface="+mn-lt"/>
                          <a:ea typeface="+mn-ea"/>
                          <a:cs typeface="+mn-cs"/>
                        </a:rPr>
                        <a:t>uncover villages in </a:t>
                      </a:r>
                      <a:r>
                        <a:rPr lang="en-IN" sz="1800" b="0" i="0" u="none" strike="noStrike" kern="1200" baseline="0" dirty="0" err="1">
                          <a:solidFill>
                            <a:schemeClr val="tx1"/>
                          </a:solidFill>
                          <a:latin typeface="+mn-lt"/>
                          <a:ea typeface="+mn-ea"/>
                          <a:cs typeface="+mn-cs"/>
                        </a:rPr>
                        <a:t>Jandhan</a:t>
                      </a:r>
                      <a:r>
                        <a:rPr lang="en-IN" sz="1800" b="0" i="0" u="none" strike="noStrike" kern="1200" baseline="0" dirty="0">
                          <a:solidFill>
                            <a:schemeClr val="tx1"/>
                          </a:solidFill>
                          <a:latin typeface="+mn-lt"/>
                          <a:ea typeface="+mn-ea"/>
                          <a:cs typeface="+mn-cs"/>
                        </a:rPr>
                        <a:t> </a:t>
                      </a:r>
                      <a:r>
                        <a:rPr lang="en-IN" sz="1800" b="0" i="0" u="none" strike="noStrike" kern="1200" baseline="0" dirty="0" err="1">
                          <a:solidFill>
                            <a:schemeClr val="tx1"/>
                          </a:solidFill>
                          <a:latin typeface="+mn-lt"/>
                          <a:ea typeface="+mn-ea"/>
                          <a:cs typeface="+mn-cs"/>
                        </a:rPr>
                        <a:t>darshak</a:t>
                      </a:r>
                      <a:endParaRPr lang="en-IN" sz="1800" b="0" i="0" u="none" strike="noStrike" kern="1200" baseline="0" dirty="0">
                        <a:solidFill>
                          <a:schemeClr val="tx1"/>
                        </a:solidFill>
                        <a:latin typeface="+mn-lt"/>
                        <a:ea typeface="+mn-ea"/>
                        <a:cs typeface="+mn-cs"/>
                      </a:endParaRPr>
                    </a:p>
                    <a:p>
                      <a:pPr algn="just"/>
                      <a:r>
                        <a:rPr lang="en-IN" sz="1800" b="0" i="0" u="none" strike="noStrike" kern="1200" baseline="0" dirty="0">
                          <a:solidFill>
                            <a:schemeClr val="tx1"/>
                          </a:solidFill>
                          <a:latin typeface="+mn-lt"/>
                          <a:ea typeface="+mn-ea"/>
                          <a:cs typeface="+mn-cs"/>
                        </a:rPr>
                        <a:t>app.</a:t>
                      </a:r>
                      <a:endParaRPr lang="en-IN" sz="11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IN" sz="1800" b="0" i="0" u="none" strike="noStrike" kern="1200" baseline="0" dirty="0">
                          <a:solidFill>
                            <a:schemeClr val="tx1"/>
                          </a:solidFill>
                          <a:latin typeface="+mn-lt"/>
                          <a:ea typeface="+mn-ea"/>
                          <a:cs typeface="+mn-cs"/>
                        </a:rPr>
                        <a:t>ICICI Bank</a:t>
                      </a:r>
                      <a:endParaRPr lang="en-IN" sz="11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Out of 5 remaining uncovered villages, only 2 villages is updated by ICICI bank in </a:t>
                      </a:r>
                      <a:r>
                        <a:rPr lang="en-IN" sz="1800" b="0" i="0" u="none" strike="noStrike" kern="1200" baseline="0" dirty="0" err="1">
                          <a:solidFill>
                            <a:schemeClr val="tx1"/>
                          </a:solidFill>
                          <a:latin typeface="+mn-lt"/>
                          <a:ea typeface="+mn-ea"/>
                          <a:cs typeface="+mn-cs"/>
                        </a:rPr>
                        <a:t>Jandhan</a:t>
                      </a:r>
                      <a:r>
                        <a:rPr lang="en-IN" sz="1800" b="0" i="0" u="none" strike="noStrike" kern="1200" baseline="0" dirty="0">
                          <a:solidFill>
                            <a:schemeClr val="tx1"/>
                          </a:solidFill>
                          <a:latin typeface="+mn-lt"/>
                          <a:ea typeface="+mn-ea"/>
                          <a:cs typeface="+mn-cs"/>
                        </a:rPr>
                        <a:t> </a:t>
                      </a:r>
                      <a:r>
                        <a:rPr lang="en-IN" sz="1800" b="0" i="0" u="none" strike="noStrike" kern="1200" baseline="0" dirty="0" err="1">
                          <a:solidFill>
                            <a:schemeClr val="tx1"/>
                          </a:solidFill>
                          <a:latin typeface="+mn-lt"/>
                          <a:ea typeface="+mn-ea"/>
                          <a:cs typeface="+mn-cs"/>
                        </a:rPr>
                        <a:t>darshak</a:t>
                      </a:r>
                      <a:r>
                        <a:rPr lang="en-IN" sz="1800" b="0" i="0" u="none" strike="noStrike" kern="1200" baseline="0" dirty="0">
                          <a:solidFill>
                            <a:schemeClr val="tx1"/>
                          </a:solidFill>
                          <a:latin typeface="+mn-lt"/>
                          <a:ea typeface="+mn-ea"/>
                          <a:cs typeface="+mn-cs"/>
                        </a:rPr>
                        <a:t> app. Requested ICICI bank to update remaining 3 villages under </a:t>
                      </a:r>
                      <a:r>
                        <a:rPr lang="en-IN" sz="1800" b="0" i="0" u="none" strike="noStrike" kern="1200" baseline="0" dirty="0" err="1">
                          <a:solidFill>
                            <a:schemeClr val="tx1"/>
                          </a:solidFill>
                          <a:latin typeface="+mn-lt"/>
                          <a:ea typeface="+mn-ea"/>
                          <a:cs typeface="+mn-cs"/>
                        </a:rPr>
                        <a:t>Ribhoi</a:t>
                      </a:r>
                      <a:r>
                        <a:rPr lang="en-IN" sz="1800" b="0" i="0" u="none" strike="noStrike" kern="1200" baseline="0" dirty="0">
                          <a:solidFill>
                            <a:schemeClr val="tx1"/>
                          </a:solidFill>
                          <a:latin typeface="+mn-lt"/>
                          <a:ea typeface="+mn-ea"/>
                          <a:cs typeface="+mn-cs"/>
                        </a:rPr>
                        <a:t>/ </a:t>
                      </a:r>
                      <a:r>
                        <a:rPr lang="en-IN" sz="1800" b="0" i="0" u="none" strike="noStrike" kern="1200" baseline="0" dirty="0" err="1">
                          <a:solidFill>
                            <a:schemeClr val="tx1"/>
                          </a:solidFill>
                          <a:latin typeface="+mn-lt"/>
                          <a:ea typeface="+mn-ea"/>
                          <a:cs typeface="+mn-cs"/>
                        </a:rPr>
                        <a:t>Jaintia</a:t>
                      </a:r>
                      <a:r>
                        <a:rPr lang="en-IN" sz="1800" b="0" i="0" u="none" strike="noStrike" kern="1200" baseline="0" dirty="0">
                          <a:solidFill>
                            <a:schemeClr val="tx1"/>
                          </a:solidFill>
                          <a:latin typeface="+mn-lt"/>
                          <a:ea typeface="+mn-ea"/>
                          <a:cs typeface="+mn-cs"/>
                        </a:rPr>
                        <a:t> Hills district within September 2022.</a:t>
                      </a:r>
                      <a:endParaRPr lang="en-IN" sz="11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2484991421"/>
                  </a:ext>
                </a:extLst>
              </a:tr>
              <a:tr h="1749075">
                <a:tc>
                  <a:txBody>
                    <a:bodyPr/>
                    <a:lstStyle/>
                    <a:p>
                      <a:pPr algn="ctr">
                        <a:lnSpc>
                          <a:spcPct val="107000"/>
                        </a:lnSpc>
                      </a:pPr>
                      <a:r>
                        <a:rPr lang="en-IN" sz="1800" b="0" kern="50" dirty="0">
                          <a:solidFill>
                            <a:schemeClr val="tx1"/>
                          </a:solidFill>
                          <a:effectLst/>
                          <a:latin typeface="+mj-lt"/>
                          <a:ea typeface="Lucida Sans Unicode" panose="020B0602030504020204" pitchFamily="34" charset="0"/>
                          <a:cs typeface="Tahoma" panose="020B060403050404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MSRLS is requested to provide the list of SHG accounts without credit linkage but bank linked for Six months and above to take up in SLBC Sub-committee meeting for credit linkage.</a:t>
                      </a:r>
                      <a:endParaRPr lang="en-IN" sz="18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lnSpc>
                          <a:spcPct val="107000"/>
                        </a:lnSpc>
                      </a:pPr>
                      <a:r>
                        <a:rPr lang="en-IN" sz="1800" b="0" i="0" u="none" strike="noStrike" kern="1200" baseline="0" dirty="0">
                          <a:solidFill>
                            <a:schemeClr val="tx1"/>
                          </a:solidFill>
                          <a:latin typeface="+mn-lt"/>
                          <a:ea typeface="+mn-ea"/>
                          <a:cs typeface="+mn-cs"/>
                        </a:rPr>
                        <a:t>MSRLS and SLBC</a:t>
                      </a:r>
                      <a:endParaRPr lang="en-IN" sz="18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There are 37358 SHG bank linked SB accounts for more than 6 months, out of which 13945 SHGs have been credit-linked </a:t>
                      </a:r>
                      <a:r>
                        <a:rPr lang="en-IN" sz="1800" b="0" i="0" u="none" strike="noStrike" kern="1200" baseline="0" dirty="0" err="1">
                          <a:solidFill>
                            <a:schemeClr val="tx1"/>
                          </a:solidFill>
                          <a:latin typeface="+mn-lt"/>
                          <a:ea typeface="+mn-ea"/>
                          <a:cs typeface="+mn-cs"/>
                        </a:rPr>
                        <a:t>upto</a:t>
                      </a:r>
                      <a:r>
                        <a:rPr lang="en-IN" sz="1800" b="0" i="0" u="none" strike="noStrike" kern="1200" baseline="0" dirty="0">
                          <a:solidFill>
                            <a:schemeClr val="tx1"/>
                          </a:solidFill>
                          <a:latin typeface="+mn-lt"/>
                          <a:ea typeface="+mn-ea"/>
                          <a:cs typeface="+mn-cs"/>
                        </a:rPr>
                        <a:t> June 2022</a:t>
                      </a:r>
                      <a:endParaRPr lang="en-IN" sz="18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1562433845"/>
                  </a:ext>
                </a:extLst>
              </a:tr>
            </a:tbl>
          </a:graphicData>
        </a:graphic>
      </p:graphicFrame>
    </p:spTree>
    <p:extLst>
      <p:ext uri="{BB962C8B-B14F-4D97-AF65-F5344CB8AC3E}">
        <p14:creationId xmlns:p14="http://schemas.microsoft.com/office/powerpoint/2010/main" val="425265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0F04C-1FD2-42DD-BA71-A4CB6D139B70}"/>
              </a:ext>
            </a:extLst>
          </p:cNvPr>
          <p:cNvSpPr txBox="1"/>
          <p:nvPr/>
        </p:nvSpPr>
        <p:spPr>
          <a:xfrm>
            <a:off x="343878" y="4125189"/>
            <a:ext cx="10824308" cy="2585323"/>
          </a:xfrm>
          <a:prstGeom prst="rect">
            <a:avLst/>
          </a:prstGeom>
          <a:noFill/>
        </p:spPr>
        <p:txBody>
          <a:bodyPr wrap="square">
            <a:spAutoFit/>
          </a:bodyPr>
          <a:lstStyle/>
          <a:p>
            <a:pPr marL="171450" indent="-171450" algn="just">
              <a:buFont typeface="Wingdings" panose="05000000000000000000" pitchFamily="2" charset="2"/>
              <a:buChar char="Ø"/>
            </a:pPr>
            <a:endParaRPr lang="en-US" b="1" u="sng" kern="50" dirty="0">
              <a:solidFill>
                <a:schemeClr val="accent3">
                  <a:lumMod val="75000"/>
                </a:schemeClr>
              </a:solidFill>
              <a:effectLst/>
              <a:latin typeface="Arial Narrow" panose="020B0606020202030204" pitchFamily="34" charset="0"/>
              <a:ea typeface="Lucida Sans Unicode" panose="020B0602030504020204" pitchFamily="34" charset="0"/>
              <a:cs typeface="Arial" panose="020B0604020202020204" pitchFamily="34" charset="0"/>
            </a:endParaRPr>
          </a:p>
          <a:p>
            <a:pPr marL="171450" indent="-171450" algn="just">
              <a:buFont typeface="Wingdings" panose="05000000000000000000" pitchFamily="2" charset="2"/>
              <a:buChar char="Ø"/>
            </a:pPr>
            <a:r>
              <a:rPr lang="en-US" u="sng" kern="50" dirty="0">
                <a:effectLst/>
                <a:latin typeface="+mj-lt"/>
                <a:ea typeface="Lucida Sans Unicode" panose="020B0602030504020204" pitchFamily="34" charset="0"/>
                <a:cs typeface="Arial" panose="020B0604020202020204" pitchFamily="34" charset="0"/>
              </a:rPr>
              <a:t>Agenda – 2:</a:t>
            </a:r>
            <a:r>
              <a:rPr lang="en-US" kern="50" dirty="0">
                <a:effectLst/>
                <a:latin typeface="+mj-lt"/>
                <a:ea typeface="Lucida Sans Unicode" panose="020B0602030504020204" pitchFamily="34" charset="0"/>
                <a:cs typeface="Arial" panose="020B0604020202020204" pitchFamily="34" charset="0"/>
              </a:rPr>
              <a:t> </a:t>
            </a:r>
            <a:r>
              <a:rPr lang="en-US" u="sng" kern="50" dirty="0">
                <a:effectLst/>
                <a:latin typeface="+mj-lt"/>
                <a:ea typeface="Lucida Sans Unicode" panose="020B0602030504020204" pitchFamily="34" charset="0"/>
                <a:cs typeface="Arial" panose="020B0604020202020204" pitchFamily="34" charset="0"/>
              </a:rPr>
              <a:t>Review of Financial Inclusion Initiatives, Expansion of banking Network and Financial Literacy</a:t>
            </a:r>
            <a:endParaRPr lang="en-IN" kern="50" dirty="0">
              <a:effectLst/>
              <a:latin typeface="+mj-lt"/>
              <a:ea typeface="Lucida Sans Unicode" panose="020B0602030504020204" pitchFamily="34" charset="0"/>
              <a:cs typeface="Tahoma" panose="020B0604030504040204" pitchFamily="34" charset="0"/>
            </a:endParaRPr>
          </a:p>
          <a:p>
            <a:pPr algn="just"/>
            <a:r>
              <a:rPr lang="en-US" u="none" strike="noStrike" kern="50" dirty="0">
                <a:effectLst/>
                <a:latin typeface="+mj-lt"/>
                <a:ea typeface="Lucida Sans Unicode" panose="020B0602030504020204" pitchFamily="34" charset="0"/>
                <a:cs typeface="Arial" panose="020B0604020202020204" pitchFamily="34" charset="0"/>
              </a:rPr>
              <a:t> </a:t>
            </a:r>
            <a:endParaRPr lang="en-IN" kern="50" dirty="0">
              <a:effectLst/>
              <a:latin typeface="+mj-lt"/>
              <a:ea typeface="Lucida Sans Unicode" panose="020B0602030504020204" pitchFamily="34" charset="0"/>
              <a:cs typeface="Tahoma" panose="020B0604030504040204" pitchFamily="34" charset="0"/>
            </a:endParaRPr>
          </a:p>
          <a:p>
            <a:pPr marL="342900" lvl="0" indent="-342900" algn="just">
              <a:buFont typeface="+mj-lt"/>
              <a:buAutoNum type="alphaLcParenBoth"/>
            </a:pPr>
            <a:r>
              <a:rPr lang="en-US" u="sng" kern="50" dirty="0">
                <a:effectLst/>
                <a:latin typeface="+mj-lt"/>
                <a:ea typeface="Lucida Sans Unicode" panose="020B0602030504020204" pitchFamily="34" charset="0"/>
                <a:cs typeface="Arial" panose="020B0604020202020204" pitchFamily="34" charset="0"/>
              </a:rPr>
              <a:t>Status of opening of banking outlets in unbanked villages, CBS-enabled banking outlets at the unbanked rural centers (URCs)</a:t>
            </a:r>
          </a:p>
          <a:p>
            <a:pPr lvl="1" algn="just"/>
            <a:endParaRPr lang="en-IN" i="0" u="none" strike="noStrike" baseline="0" dirty="0">
              <a:latin typeface="MinionPro-BoldCn"/>
            </a:endParaRPr>
          </a:p>
          <a:p>
            <a:pPr lvl="1" algn="just"/>
            <a:r>
              <a:rPr lang="en-IN" i="0" u="none" strike="noStrike" baseline="0" dirty="0">
                <a:latin typeface="MinionPro-BoldCn"/>
              </a:rPr>
              <a:t>D</a:t>
            </a:r>
            <a:r>
              <a:rPr lang="en-IN" b="0" i="0" u="none" strike="noStrike" baseline="0" dirty="0">
                <a:latin typeface="MinionPro-Regular"/>
              </a:rPr>
              <a:t>uring the FY 2022-23, 27 New bank branches were allotted to open by Axis bank, MCAB, MRB, CBI, </a:t>
            </a:r>
            <a:r>
              <a:rPr lang="en-IN" b="0" i="0" u="none" strike="noStrike" baseline="0" dirty="0" err="1">
                <a:latin typeface="MinionPro-Regular"/>
              </a:rPr>
              <a:t>BoI</a:t>
            </a:r>
            <a:r>
              <a:rPr lang="en-IN" b="0" i="0" u="none" strike="noStrike" baseline="0" dirty="0">
                <a:latin typeface="MinionPro-Regular"/>
              </a:rPr>
              <a:t>, PNB, NESFB, SBI and Canara bank across the State. Which include 22 pending cases and 5 new proposals vide Letter No.FIF14/2017/56 dated 25.08.2022 received from the State Government. </a:t>
            </a:r>
            <a:endParaRPr lang="en-IN"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p:txBody>
      </p:sp>
      <p:sp>
        <p:nvSpPr>
          <p:cNvPr id="6" name="TextBox 5">
            <a:extLst>
              <a:ext uri="{FF2B5EF4-FFF2-40B4-BE49-F238E27FC236}">
                <a16:creationId xmlns:a16="http://schemas.microsoft.com/office/drawing/2014/main" id="{B0045D02-8974-4EC8-A5A6-CCAC57CDC0CE}"/>
              </a:ext>
            </a:extLst>
          </p:cNvPr>
          <p:cNvSpPr txBox="1"/>
          <p:nvPr/>
        </p:nvSpPr>
        <p:spPr>
          <a:xfrm>
            <a:off x="4697046" y="147488"/>
            <a:ext cx="2524369"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8" name="TextBox 7">
            <a:extLst>
              <a:ext uri="{FF2B5EF4-FFF2-40B4-BE49-F238E27FC236}">
                <a16:creationId xmlns:a16="http://schemas.microsoft.com/office/drawing/2014/main" id="{AEED71D4-C4A7-4D69-8BAC-F61974E611E6}"/>
              </a:ext>
            </a:extLst>
          </p:cNvPr>
          <p:cNvSpPr txBox="1"/>
          <p:nvPr/>
        </p:nvSpPr>
        <p:spPr>
          <a:xfrm>
            <a:off x="425938" y="660254"/>
            <a:ext cx="11066584" cy="892552"/>
          </a:xfrm>
          <a:prstGeom prst="rect">
            <a:avLst/>
          </a:prstGeom>
          <a:noFill/>
        </p:spPr>
        <p:txBody>
          <a:bodyPr wrap="square">
            <a:spAutoFit/>
          </a:bodyPr>
          <a:lstStyle/>
          <a:p>
            <a:pPr marL="285750" indent="-285750">
              <a:buFont typeface="Wingdings" panose="05000000000000000000" pitchFamily="2" charset="2"/>
              <a:buChar char="Ø"/>
            </a:pPr>
            <a:r>
              <a:rPr lang="en-US" b="1" u="sng" kern="50" dirty="0">
                <a:effectLst/>
                <a:latin typeface="Arial Narrow" panose="020B0606020202030204" pitchFamily="34" charset="0"/>
                <a:ea typeface="Lucida Sans Unicode" panose="020B0602030504020204" pitchFamily="34" charset="0"/>
                <a:cs typeface="Arial" panose="020B0604020202020204" pitchFamily="34" charset="0"/>
              </a:rPr>
              <a:t>Agenda 1</a:t>
            </a:r>
            <a:r>
              <a:rPr lang="en-US" u="sng" kern="50" dirty="0">
                <a:effectLst/>
                <a:latin typeface="Arial Narrow" panose="020B0606020202030204" pitchFamily="34" charset="0"/>
                <a:ea typeface="Lucida Sans Unicode" panose="020B0602030504020204" pitchFamily="34" charset="0"/>
                <a:cs typeface="Arial" panose="020B0604020202020204" pitchFamily="34" charset="0"/>
              </a:rPr>
              <a:t> </a:t>
            </a:r>
            <a:endParaRPr lang="en-US" b="1" u="sng" kern="50" dirty="0">
              <a:effectLst/>
              <a:latin typeface="Arial" panose="020B0604020202020204" pitchFamily="34" charset="0"/>
              <a:ea typeface="Lucida Sans Unicode" panose="020B0602030504020204" pitchFamily="34" charset="0"/>
              <a:cs typeface="Tahoma" panose="020B0604030504040204" pitchFamily="34" charset="0"/>
            </a:endParaRPr>
          </a:p>
          <a:p>
            <a:pPr lvl="1"/>
            <a:endParaRPr lang="en-US" sz="1600" b="1" u="sng" kern="50" dirty="0">
              <a:effectLst/>
              <a:latin typeface="Arial" panose="020B0604020202020204" pitchFamily="34" charset="0"/>
              <a:ea typeface="Lucida Sans Unicode" panose="020B0602030504020204" pitchFamily="34" charset="0"/>
              <a:cs typeface="Tahoma" panose="020B0604030504040204" pitchFamily="34" charset="0"/>
            </a:endParaRPr>
          </a:p>
          <a:p>
            <a:pPr lvl="1"/>
            <a:r>
              <a:rPr lang="en-US" sz="1600" b="1" u="sng" kern="50" dirty="0">
                <a:effectLst/>
                <a:latin typeface="Arial" panose="020B0604020202020204" pitchFamily="34" charset="0"/>
                <a:ea typeface="Lucida Sans Unicode" panose="020B0602030504020204" pitchFamily="34" charset="0"/>
                <a:cs typeface="Tahoma" panose="020B0604030504040204" pitchFamily="34" charset="0"/>
              </a:rPr>
              <a:t>Action Taken Report of SLBC Meeting for March 2022 held on 04.07</a:t>
            </a:r>
            <a:r>
              <a:rPr lang="en-US" b="1" u="sng" kern="50" dirty="0">
                <a:effectLst/>
                <a:latin typeface="Arial" panose="020B0604020202020204" pitchFamily="34" charset="0"/>
                <a:ea typeface="Lucida Sans Unicode" panose="020B0602030504020204" pitchFamily="34" charset="0"/>
                <a:cs typeface="Tahoma" panose="020B0604030504040204" pitchFamily="34" charset="0"/>
              </a:rPr>
              <a:t>.2022</a:t>
            </a:r>
            <a:r>
              <a:rPr lang="en-US" sz="1800" b="1" u="none" strike="noStrike" kern="50" dirty="0">
                <a:effectLst/>
                <a:latin typeface="Arial" panose="020B0604020202020204" pitchFamily="34" charset="0"/>
                <a:ea typeface="Lucida Sans Unicode" panose="020B0602030504020204" pitchFamily="34" charset="0"/>
                <a:cs typeface="Tahoma" panose="020B0604030504040204" pitchFamily="34" charset="0"/>
              </a:rPr>
              <a:t> </a:t>
            </a:r>
          </a:p>
        </p:txBody>
      </p:sp>
      <p:graphicFrame>
        <p:nvGraphicFramePr>
          <p:cNvPr id="9" name="Table 8">
            <a:extLst>
              <a:ext uri="{FF2B5EF4-FFF2-40B4-BE49-F238E27FC236}">
                <a16:creationId xmlns:a16="http://schemas.microsoft.com/office/drawing/2014/main" id="{971577BB-C583-4E1B-A2C1-946CA856FF4A}"/>
              </a:ext>
            </a:extLst>
          </p:cNvPr>
          <p:cNvGraphicFramePr>
            <a:graphicFrameLocks noGrp="1"/>
          </p:cNvGraphicFramePr>
          <p:nvPr>
            <p:extLst>
              <p:ext uri="{D42A27DB-BD31-4B8C-83A1-F6EECF244321}">
                <p14:modId xmlns:p14="http://schemas.microsoft.com/office/powerpoint/2010/main" val="433004106"/>
              </p:ext>
            </p:extLst>
          </p:nvPr>
        </p:nvGraphicFramePr>
        <p:xfrm>
          <a:off x="425938" y="1730198"/>
          <a:ext cx="10742247" cy="2615156"/>
        </p:xfrm>
        <a:graphic>
          <a:graphicData uri="http://schemas.openxmlformats.org/drawingml/2006/table">
            <a:tbl>
              <a:tblPr firstRow="1" bandRow="1">
                <a:tableStyleId>{3B4B98B0-60AC-42C2-AFA5-B58CD77FA1E5}</a:tableStyleId>
              </a:tblPr>
              <a:tblGrid>
                <a:gridCol w="569023">
                  <a:extLst>
                    <a:ext uri="{9D8B030D-6E8A-4147-A177-3AD203B41FA5}">
                      <a16:colId xmlns:a16="http://schemas.microsoft.com/office/drawing/2014/main" val="4265662126"/>
                    </a:ext>
                  </a:extLst>
                </a:gridCol>
                <a:gridCol w="5122881">
                  <a:extLst>
                    <a:ext uri="{9D8B030D-6E8A-4147-A177-3AD203B41FA5}">
                      <a16:colId xmlns:a16="http://schemas.microsoft.com/office/drawing/2014/main" val="1000421225"/>
                    </a:ext>
                  </a:extLst>
                </a:gridCol>
                <a:gridCol w="1075788">
                  <a:extLst>
                    <a:ext uri="{9D8B030D-6E8A-4147-A177-3AD203B41FA5}">
                      <a16:colId xmlns:a16="http://schemas.microsoft.com/office/drawing/2014/main" val="1782997857"/>
                    </a:ext>
                  </a:extLst>
                </a:gridCol>
                <a:gridCol w="3974555">
                  <a:extLst>
                    <a:ext uri="{9D8B030D-6E8A-4147-A177-3AD203B41FA5}">
                      <a16:colId xmlns:a16="http://schemas.microsoft.com/office/drawing/2014/main" val="98949030"/>
                    </a:ext>
                  </a:extLst>
                </a:gridCol>
              </a:tblGrid>
              <a:tr h="492198">
                <a:tc>
                  <a:txBody>
                    <a:bodyPr/>
                    <a:lstStyle/>
                    <a:p>
                      <a:pPr algn="ctr">
                        <a:lnSpc>
                          <a:spcPct val="107000"/>
                        </a:lnSpc>
                      </a:pPr>
                      <a:r>
                        <a:rPr lang="en-US" sz="1400" b="0" kern="150" dirty="0">
                          <a:solidFill>
                            <a:schemeClr val="tx1"/>
                          </a:solidFill>
                          <a:effectLst/>
                          <a:latin typeface="+mj-lt"/>
                          <a:ea typeface="Lucida Sans Unicode" panose="020B0602030504020204" pitchFamily="34" charset="0"/>
                          <a:cs typeface="Tahoma" panose="020B0604030504040204" pitchFamily="34" charset="0"/>
                        </a:rPr>
                        <a:t>Sl. No.</a:t>
                      </a:r>
                      <a:endParaRPr lang="en-IN" sz="14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0" kern="150" dirty="0">
                          <a:solidFill>
                            <a:schemeClr val="tx1"/>
                          </a:solidFill>
                          <a:effectLst/>
                          <a:latin typeface="+mj-lt"/>
                          <a:ea typeface="Lucida Sans Unicode" panose="020B0602030504020204" pitchFamily="34" charset="0"/>
                          <a:cs typeface="Tahoma" panose="020B0604030504040204" pitchFamily="34" charset="0"/>
                        </a:rPr>
                        <a:t>Particulars</a:t>
                      </a:r>
                      <a:endParaRPr lang="en-IN" sz="14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0" kern="150" dirty="0">
                          <a:solidFill>
                            <a:schemeClr val="tx1"/>
                          </a:solidFill>
                          <a:effectLst/>
                          <a:latin typeface="+mj-lt"/>
                          <a:ea typeface="Lucida Sans Unicode" panose="020B0602030504020204" pitchFamily="34" charset="0"/>
                          <a:cs typeface="Tahoma" panose="020B0604030504040204" pitchFamily="34" charset="0"/>
                        </a:rPr>
                        <a:t>Action to be taken by</a:t>
                      </a:r>
                      <a:endParaRPr lang="en-IN" sz="14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1400" b="0" kern="150" dirty="0">
                          <a:solidFill>
                            <a:schemeClr val="tx1"/>
                          </a:solidFill>
                          <a:effectLst/>
                          <a:latin typeface="+mj-lt"/>
                          <a:ea typeface="Lucida Sans Unicode" panose="020B0602030504020204" pitchFamily="34" charset="0"/>
                          <a:cs typeface="Tahoma" panose="020B0604030504040204" pitchFamily="34" charset="0"/>
                        </a:rPr>
                        <a:t>Compliance Remarks/ ATR</a:t>
                      </a:r>
                      <a:endParaRPr lang="en-IN" sz="1400" b="0" kern="50" dirty="0">
                        <a:solidFill>
                          <a:schemeClr val="tx1"/>
                        </a:solidFill>
                        <a:effectLst/>
                        <a:latin typeface="+mj-lt"/>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102063"/>
                  </a:ext>
                </a:extLst>
              </a:tr>
              <a:tr h="2122958">
                <a:tc>
                  <a:txBody>
                    <a:bodyPr/>
                    <a:lstStyle/>
                    <a:p>
                      <a:pPr algn="ctr">
                        <a:lnSpc>
                          <a:spcPct val="107000"/>
                        </a:lnSpc>
                      </a:pPr>
                      <a:r>
                        <a:rPr lang="en-IN" sz="1800" b="0" kern="50" dirty="0">
                          <a:solidFill>
                            <a:schemeClr val="tx1"/>
                          </a:solidFill>
                          <a:effectLst/>
                          <a:latin typeface="+mj-lt"/>
                          <a:ea typeface="Lucida Sans Unicode" panose="020B0602030504020204" pitchFamily="34" charset="0"/>
                          <a:cs typeface="Tahoma" panose="020B0604030504040204" pitchFamily="34"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Shri R. </a:t>
                      </a:r>
                      <a:r>
                        <a:rPr lang="en-IN" sz="1800" b="0" i="0" u="none" strike="noStrike" kern="1200" baseline="0" dirty="0" err="1">
                          <a:solidFill>
                            <a:schemeClr val="tx1"/>
                          </a:solidFill>
                          <a:latin typeface="+mn-lt"/>
                          <a:ea typeface="+mn-ea"/>
                          <a:cs typeface="+mn-cs"/>
                        </a:rPr>
                        <a:t>Chitturi</a:t>
                      </a:r>
                      <a:r>
                        <a:rPr lang="en-IN" sz="1800" b="0" i="0" u="none" strike="noStrike" kern="1200" baseline="0" dirty="0">
                          <a:solidFill>
                            <a:schemeClr val="tx1"/>
                          </a:solidFill>
                          <a:latin typeface="+mn-lt"/>
                          <a:ea typeface="+mn-ea"/>
                          <a:cs typeface="+mn-cs"/>
                        </a:rPr>
                        <a:t>, IAS &amp; </a:t>
                      </a:r>
                      <a:r>
                        <a:rPr lang="en-IN" sz="1800" b="0" i="0" u="none" strike="noStrike" kern="1200" baseline="0" dirty="0" err="1">
                          <a:solidFill>
                            <a:schemeClr val="tx1"/>
                          </a:solidFill>
                          <a:latin typeface="+mn-lt"/>
                          <a:ea typeface="+mn-ea"/>
                          <a:cs typeface="+mn-cs"/>
                        </a:rPr>
                        <a:t>Jt</a:t>
                      </a:r>
                      <a:r>
                        <a:rPr lang="en-IN" sz="1800" b="0" i="0" u="none" strike="noStrike" kern="1200" baseline="0" dirty="0">
                          <a:solidFill>
                            <a:schemeClr val="tx1"/>
                          </a:solidFill>
                          <a:latin typeface="+mn-lt"/>
                          <a:ea typeface="+mn-ea"/>
                          <a:cs typeface="+mn-cs"/>
                        </a:rPr>
                        <a:t> Secretary Finance, Govt of Meghalaya requested to include the status of Progress report in sanctioning and disposal of Government loan proposals where online application is not available, and the pending loan proposal for more than 3 months. (Separate reporting format is circulated to banks)</a:t>
                      </a:r>
                      <a:endParaRPr lang="en-IN" sz="11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ctr"/>
                      <a:r>
                        <a:rPr lang="en-IN" sz="1800" b="0" i="0" u="none" strike="noStrike" kern="1200" baseline="0" dirty="0">
                          <a:solidFill>
                            <a:schemeClr val="tx1"/>
                          </a:solidFill>
                          <a:latin typeface="+mn-lt"/>
                          <a:ea typeface="+mn-ea"/>
                          <a:cs typeface="+mn-cs"/>
                        </a:rPr>
                        <a:t>All Banks</a:t>
                      </a:r>
                    </a:p>
                    <a:p>
                      <a:pPr algn="ctr"/>
                      <a:r>
                        <a:rPr lang="en-IN" sz="1800" b="0" i="0" u="none" strike="noStrike" kern="1200" baseline="0" dirty="0">
                          <a:solidFill>
                            <a:schemeClr val="tx1"/>
                          </a:solidFill>
                          <a:latin typeface="+mn-lt"/>
                          <a:ea typeface="+mn-ea"/>
                          <a:cs typeface="+mn-cs"/>
                        </a:rPr>
                        <a:t>(Separate Report</a:t>
                      </a:r>
                    </a:p>
                    <a:p>
                      <a:pPr algn="ctr"/>
                      <a:r>
                        <a:rPr lang="en-IN" sz="1800" b="0" i="0" u="none" strike="noStrike" kern="1200" baseline="0" dirty="0">
                          <a:solidFill>
                            <a:schemeClr val="tx1"/>
                          </a:solidFill>
                          <a:latin typeface="+mn-lt"/>
                          <a:ea typeface="+mn-ea"/>
                          <a:cs typeface="+mn-cs"/>
                        </a:rPr>
                        <a:t>in Annexure)</a:t>
                      </a:r>
                      <a:endParaRPr lang="en-IN" sz="11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tc>
                  <a:txBody>
                    <a:bodyPr/>
                    <a:lstStyle/>
                    <a:p>
                      <a:pPr algn="just"/>
                      <a:r>
                        <a:rPr lang="en-IN" sz="1800" b="0" i="0" u="none" strike="noStrike" kern="1200" baseline="0" dirty="0">
                          <a:solidFill>
                            <a:schemeClr val="tx1"/>
                          </a:solidFill>
                          <a:latin typeface="+mn-lt"/>
                          <a:ea typeface="+mn-ea"/>
                          <a:cs typeface="+mn-cs"/>
                        </a:rPr>
                        <a:t>MRB and IOB have reported the Progress report of loan proposals. All member banks are requested to furnish the report.</a:t>
                      </a:r>
                    </a:p>
                    <a:p>
                      <a:pPr algn="just"/>
                      <a:endParaRPr lang="en-IN" sz="1800" b="0" i="0" u="none" strike="noStrike" kern="1200" baseline="0" dirty="0">
                        <a:solidFill>
                          <a:schemeClr val="tx1"/>
                        </a:solidFill>
                        <a:latin typeface="+mn-lt"/>
                        <a:ea typeface="+mn-ea"/>
                        <a:cs typeface="+mn-cs"/>
                      </a:endParaRPr>
                    </a:p>
                    <a:p>
                      <a:pPr algn="just"/>
                      <a:r>
                        <a:rPr lang="en-IN" sz="1800" b="0" i="0" u="none" strike="noStrike" kern="1200" baseline="0" dirty="0">
                          <a:solidFill>
                            <a:schemeClr val="tx1"/>
                          </a:solidFill>
                          <a:latin typeface="+mn-lt"/>
                          <a:ea typeface="+mn-ea"/>
                          <a:cs typeface="+mn-cs"/>
                        </a:rPr>
                        <a:t>Pending loan proposals under PMEGP, </a:t>
                      </a:r>
                      <a:r>
                        <a:rPr lang="en-IN" sz="1800" b="0" i="0" u="none" strike="noStrike" kern="1200" baseline="0" dirty="0" err="1">
                          <a:solidFill>
                            <a:schemeClr val="tx1"/>
                          </a:solidFill>
                          <a:latin typeface="+mn-lt"/>
                          <a:ea typeface="+mn-ea"/>
                          <a:cs typeface="+mn-cs"/>
                        </a:rPr>
                        <a:t>PMSVANidhi</a:t>
                      </a:r>
                      <a:r>
                        <a:rPr lang="en-IN" sz="1800" b="0" i="0" u="none" strike="noStrike" kern="1200" baseline="0" dirty="0">
                          <a:solidFill>
                            <a:schemeClr val="tx1"/>
                          </a:solidFill>
                          <a:latin typeface="+mn-lt"/>
                          <a:ea typeface="+mn-ea"/>
                          <a:cs typeface="+mn-cs"/>
                        </a:rPr>
                        <a:t> and SHG have been circulated to banks from time to time.</a:t>
                      </a:r>
                      <a:endParaRPr lang="en-IN" sz="1100"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14000"/>
                      </a:schemeClr>
                    </a:solidFill>
                  </a:tcPr>
                </a:tc>
                <a:extLst>
                  <a:ext uri="{0D108BD9-81ED-4DB2-BD59-A6C34878D82A}">
                    <a16:rowId xmlns:a16="http://schemas.microsoft.com/office/drawing/2014/main" val="4062963878"/>
                  </a:ext>
                </a:extLst>
              </a:tr>
            </a:tbl>
          </a:graphicData>
        </a:graphic>
      </p:graphicFrame>
    </p:spTree>
    <p:extLst>
      <p:ext uri="{BB962C8B-B14F-4D97-AF65-F5344CB8AC3E}">
        <p14:creationId xmlns:p14="http://schemas.microsoft.com/office/powerpoint/2010/main" val="201443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5F360-75E1-47B5-AB98-416DAB18D0DF}"/>
              </a:ext>
            </a:extLst>
          </p:cNvPr>
          <p:cNvSpPr txBox="1"/>
          <p:nvPr/>
        </p:nvSpPr>
        <p:spPr>
          <a:xfrm>
            <a:off x="4810369" y="135761"/>
            <a:ext cx="2571262" cy="369332"/>
          </a:xfrm>
          <a:prstGeom prst="rect">
            <a:avLst/>
          </a:prstGeom>
          <a:noFill/>
        </p:spPr>
        <p:txBody>
          <a:bodyPr wrap="square">
            <a:spAutoFit/>
          </a:bodyPr>
          <a:lstStyle/>
          <a:p>
            <a:pPr algn="ctr"/>
            <a:r>
              <a:rPr kumimoji="0" lang="en-IN" sz="1800" b="1" i="0" u="sng" strike="noStrike" kern="1200" cap="none" spc="0" normalizeH="0" baseline="0" noProof="0" dirty="0">
                <a:ln>
                  <a:noFill/>
                </a:ln>
                <a:effectLst/>
                <a:uLnTx/>
                <a:uFillTx/>
                <a:latin typeface="+mj-lt"/>
              </a:rPr>
              <a:t>SLBC -MEGHALAYA</a:t>
            </a:r>
            <a:endParaRPr lang="en-IN" b="1" dirty="0">
              <a:latin typeface="+mj-lt"/>
            </a:endParaRPr>
          </a:p>
        </p:txBody>
      </p:sp>
      <p:sp>
        <p:nvSpPr>
          <p:cNvPr id="7" name="TextBox 6">
            <a:extLst>
              <a:ext uri="{FF2B5EF4-FFF2-40B4-BE49-F238E27FC236}">
                <a16:creationId xmlns:a16="http://schemas.microsoft.com/office/drawing/2014/main" id="{C8CF9754-D368-4D0A-BC64-D43556D88072}"/>
              </a:ext>
            </a:extLst>
          </p:cNvPr>
          <p:cNvSpPr txBox="1"/>
          <p:nvPr/>
        </p:nvSpPr>
        <p:spPr>
          <a:xfrm>
            <a:off x="211014" y="517803"/>
            <a:ext cx="11402647" cy="6340197"/>
          </a:xfrm>
          <a:prstGeom prst="rect">
            <a:avLst/>
          </a:prstGeom>
          <a:noFill/>
        </p:spPr>
        <p:txBody>
          <a:bodyPr wrap="square">
            <a:spAutoFit/>
          </a:bodyPr>
          <a:lstStyle/>
          <a:p>
            <a:pPr marL="171450" indent="-171450" algn="just">
              <a:buFont typeface="Wingdings" panose="05000000000000000000" pitchFamily="2" charset="2"/>
              <a:buChar char="Ø"/>
            </a:pPr>
            <a:r>
              <a:rPr lang="en-US" u="sng" kern="50" dirty="0">
                <a:effectLst/>
                <a:latin typeface="+mj-lt"/>
                <a:ea typeface="Lucida Sans Unicode" panose="020B0602030504020204" pitchFamily="34" charset="0"/>
                <a:cs typeface="Arial" panose="020B0604020202020204" pitchFamily="34" charset="0"/>
              </a:rPr>
              <a:t>Agenda – 2: </a:t>
            </a:r>
          </a:p>
          <a:p>
            <a:pPr algn="just"/>
            <a:endParaRPr lang="en-US" u="sng" kern="50" dirty="0">
              <a:latin typeface="+mj-lt"/>
              <a:ea typeface="Lucida Sans Unicode" panose="020B0602030504020204" pitchFamily="34" charset="0"/>
              <a:cs typeface="Arial" panose="020B0604020202020204" pitchFamily="34" charset="0"/>
            </a:endParaRPr>
          </a:p>
          <a:p>
            <a:pPr algn="just"/>
            <a:r>
              <a:rPr lang="en-US" u="sng" kern="50" dirty="0">
                <a:effectLst/>
                <a:latin typeface="+mj-lt"/>
                <a:ea typeface="Lucida Sans Unicode" panose="020B0602030504020204" pitchFamily="34" charset="0"/>
                <a:cs typeface="Arial" panose="020B0604020202020204" pitchFamily="34" charset="0"/>
              </a:rPr>
              <a:t>Review of Financial Inclusion Initiatives, Expansion of banking Network and Financial Literacy</a:t>
            </a:r>
            <a:endParaRPr lang="en-IN" kern="50" dirty="0">
              <a:effectLst/>
              <a:latin typeface="+mj-lt"/>
              <a:ea typeface="Lucida Sans Unicode" panose="020B0602030504020204" pitchFamily="34" charset="0"/>
              <a:cs typeface="Tahoma" panose="020B0604030504040204" pitchFamily="34" charset="0"/>
            </a:endParaRPr>
          </a:p>
          <a:p>
            <a:pPr algn="just"/>
            <a:r>
              <a:rPr lang="en-US" u="none" strike="noStrike" kern="50" dirty="0">
                <a:effectLst/>
                <a:latin typeface="+mj-lt"/>
                <a:ea typeface="Lucida Sans Unicode" panose="020B0602030504020204" pitchFamily="34" charset="0"/>
                <a:cs typeface="Arial" panose="020B0604020202020204" pitchFamily="34" charset="0"/>
              </a:rPr>
              <a:t> </a:t>
            </a:r>
            <a:endParaRPr lang="en-IN" kern="50" dirty="0">
              <a:effectLst/>
              <a:latin typeface="+mj-lt"/>
              <a:ea typeface="Lucida Sans Unicode" panose="020B0602030504020204" pitchFamily="34" charset="0"/>
              <a:cs typeface="Tahoma" panose="020B0604030504040204" pitchFamily="34" charset="0"/>
            </a:endParaRPr>
          </a:p>
          <a:p>
            <a:pPr marL="342900" lvl="0" indent="-342900" algn="just">
              <a:buFont typeface="+mj-lt"/>
              <a:buAutoNum type="alphaLcParenR"/>
            </a:pPr>
            <a:r>
              <a:rPr lang="en-US" u="sng" kern="50" dirty="0">
                <a:effectLst/>
                <a:latin typeface="+mj-lt"/>
                <a:ea typeface="Lucida Sans Unicode" panose="020B0602030504020204" pitchFamily="34" charset="0"/>
                <a:cs typeface="Arial" panose="020B0604020202020204" pitchFamily="34" charset="0"/>
              </a:rPr>
              <a:t>Status of opening of banking outlets in unbanked villages, CBS-enabled banking outlets at the unbanked rural centers (URCs)</a:t>
            </a:r>
          </a:p>
          <a:p>
            <a:pPr algn="just"/>
            <a:r>
              <a:rPr lang="en-US" kern="50" dirty="0">
                <a:effectLst/>
                <a:latin typeface="+mj-lt"/>
                <a:ea typeface="Lucida Sans Unicode" panose="020B0602030504020204" pitchFamily="34" charset="0"/>
                <a:cs typeface="Arial" panose="020B0604020202020204" pitchFamily="34" charset="0"/>
              </a:rPr>
              <a:t>	</a:t>
            </a:r>
          </a:p>
          <a:p>
            <a:pPr algn="just"/>
            <a:r>
              <a:rPr lang="en-US" sz="1800" b="0" i="0" u="none" strike="noStrike" kern="50" baseline="0" dirty="0">
                <a:latin typeface="+mj-lt"/>
                <a:cs typeface="Arial" panose="020B0604020202020204" pitchFamily="34" charset="0"/>
              </a:rPr>
              <a:t>	</a:t>
            </a:r>
            <a:r>
              <a:rPr lang="en-IN" sz="1800" b="0" i="0" u="none" strike="noStrike" baseline="0" dirty="0">
                <a:latin typeface="MinionPro-Regular"/>
              </a:rPr>
              <a:t>The branch opening </a:t>
            </a:r>
            <a:r>
              <a:rPr lang="en-IN" b="0" i="0" u="none" strike="noStrike" baseline="0" dirty="0">
                <a:latin typeface="MinionPro-Regular"/>
              </a:rPr>
              <a:t>for 2022-23 is allotted to MCAB (7), NESFB (6), PNB (5), MRB (3), SBI (2) and CBI, </a:t>
            </a:r>
            <a:r>
              <a:rPr lang="en-IN" b="0" i="0" u="none" strike="noStrike" baseline="0" dirty="0" err="1">
                <a:latin typeface="MinionPro-Regular"/>
              </a:rPr>
              <a:t>BoI</a:t>
            </a:r>
            <a:r>
              <a:rPr lang="en-IN" b="0" i="0" u="none" strike="noStrike" baseline="0" dirty="0">
                <a:latin typeface="MinionPro-Regular"/>
              </a:rPr>
              <a:t>, Axis Bank</a:t>
            </a:r>
          </a:p>
          <a:p>
            <a:pPr lvl="1" algn="just"/>
            <a:r>
              <a:rPr lang="en-IN" b="0" i="0" u="none" strike="noStrike" baseline="0" dirty="0">
                <a:latin typeface="MinionPro-Regular"/>
              </a:rPr>
              <a:t>and Canara Bank one branch each. Allotted banks are requested to submit the Quarterly Progress report to Finance Department, Government of Meghalaya and SLBC.</a:t>
            </a:r>
          </a:p>
          <a:p>
            <a:pPr lvl="1" algn="just"/>
            <a:endParaRPr lang="en-IN" b="0" i="0" u="none" strike="noStrike" baseline="0" dirty="0">
              <a:latin typeface="MinionPro-Regular"/>
            </a:endParaRPr>
          </a:p>
          <a:p>
            <a:pPr lvl="1" algn="just"/>
            <a:r>
              <a:rPr lang="en-IN" b="0" i="0" u="none" strike="noStrike" baseline="0" dirty="0">
                <a:latin typeface="MinionPro-Regular"/>
              </a:rPr>
              <a:t>MRB has reported that branch opening at </a:t>
            </a:r>
            <a:r>
              <a:rPr lang="en-IN" b="0" i="0" u="none" strike="noStrike" baseline="0" dirty="0" err="1">
                <a:latin typeface="MinionPro-Regular"/>
              </a:rPr>
              <a:t>Nonghyllam</a:t>
            </a:r>
            <a:r>
              <a:rPr lang="en-IN" b="0" i="0" u="none" strike="noStrike" baseline="0" dirty="0">
                <a:latin typeface="MinionPro-Regular"/>
              </a:rPr>
              <a:t> is pending because of Internet connectivity and Security issues. However, a BC agent with Micro ATM under CSC is deployed at </a:t>
            </a:r>
            <a:r>
              <a:rPr lang="en-IN" b="0" i="0" u="none" strike="noStrike" baseline="0" dirty="0" err="1">
                <a:latin typeface="MinionPro-Regular"/>
              </a:rPr>
              <a:t>Nongjri</a:t>
            </a:r>
            <a:r>
              <a:rPr lang="en-IN" b="0" i="0" u="none" strike="noStrike" baseline="0" dirty="0">
                <a:latin typeface="MinionPro-Regular"/>
              </a:rPr>
              <a:t> village, which is less than 1 KM from </a:t>
            </a:r>
            <a:r>
              <a:rPr lang="en-IN" b="0" i="0" u="none" strike="noStrike" baseline="0" dirty="0" err="1">
                <a:latin typeface="MinionPro-Regular"/>
              </a:rPr>
              <a:t>Nonghyllam</a:t>
            </a:r>
            <a:r>
              <a:rPr lang="en-IN" b="0" i="0" u="none" strike="noStrike" baseline="0" dirty="0">
                <a:latin typeface="MinionPro-Regular"/>
              </a:rPr>
              <a:t> to provide banking service in the area. Branch opening at </a:t>
            </a:r>
            <a:r>
              <a:rPr lang="en-IN" b="0" i="0" u="none" strike="noStrike" baseline="0" dirty="0" err="1">
                <a:latin typeface="MinionPro-Regular"/>
              </a:rPr>
              <a:t>Thangsning</a:t>
            </a:r>
            <a:r>
              <a:rPr lang="en-IN" b="0" i="0" u="none" strike="noStrike" baseline="0" dirty="0">
                <a:latin typeface="MinionPro-Regular"/>
              </a:rPr>
              <a:t> village is not </a:t>
            </a:r>
            <a:r>
              <a:rPr lang="en-IN" b="0" i="0" u="none" strike="noStrike" baseline="0" dirty="0" err="1">
                <a:latin typeface="MinionPro-Regular"/>
              </a:rPr>
              <a:t>econimically</a:t>
            </a:r>
            <a:r>
              <a:rPr lang="en-IN" b="0" i="0" u="none" strike="noStrike" baseline="0" dirty="0">
                <a:latin typeface="MinionPro-Regular"/>
              </a:rPr>
              <a:t> viable as reported by MRB. </a:t>
            </a:r>
            <a:r>
              <a:rPr lang="en-IN" b="0" i="0" u="none" strike="noStrike" baseline="0" dirty="0" err="1">
                <a:latin typeface="MinionPro-Regular"/>
              </a:rPr>
              <a:t>Thangsning</a:t>
            </a:r>
            <a:r>
              <a:rPr lang="en-IN" b="0" i="0" u="none" strike="noStrike" baseline="0" dirty="0">
                <a:latin typeface="MinionPro-Regular"/>
              </a:rPr>
              <a:t> is only around 3-4 Km from Smit village, where three bank branches are established.</a:t>
            </a:r>
            <a:endParaRPr lang="en-US" kern="50" dirty="0">
              <a:effectLst/>
              <a:latin typeface="+mj-lt"/>
              <a:ea typeface="Lucida Sans Unicode" panose="020B0602030504020204" pitchFamily="34" charset="0"/>
              <a:cs typeface="Arial" panose="020B0604020202020204" pitchFamily="34" charset="0"/>
            </a:endParaRPr>
          </a:p>
          <a:p>
            <a:pPr lvl="1" algn="just">
              <a:spcBef>
                <a:spcPts val="1200"/>
              </a:spcBef>
            </a:pPr>
            <a:r>
              <a:rPr lang="en-US" kern="50" dirty="0">
                <a:effectLst/>
                <a:latin typeface="+mj-lt"/>
                <a:ea typeface="Lucida Sans Unicode" panose="020B0602030504020204" pitchFamily="34" charset="0"/>
                <a:cs typeface="Arial" panose="020B0604020202020204" pitchFamily="34" charset="0"/>
              </a:rPr>
              <a:t>Out of 6459 villages under RBI road map for FI with less than 2000 population, 6357 villages were covered constituting 98.42%. Banks are requested to cover the remaining uncover villages with banking touchpoints.</a:t>
            </a:r>
            <a:endParaRPr lang="en-IN" kern="50" dirty="0">
              <a:effectLst/>
              <a:latin typeface="+mj-lt"/>
              <a:ea typeface="Lucida Sans Unicode" panose="020B0602030504020204" pitchFamily="34" charset="0"/>
              <a:cs typeface="Tahoma" panose="020B0604030504040204" pitchFamily="34" charset="0"/>
            </a:endParaRPr>
          </a:p>
          <a:p>
            <a:pPr lvl="1" algn="just"/>
            <a:endParaRPr lang="en-US" u="sng" dirty="0">
              <a:effectLst/>
              <a:latin typeface="+mj-lt"/>
              <a:ea typeface="Times New Roman" panose="02020603050405020304" pitchFamily="18" charset="0"/>
              <a:cs typeface="Arial" panose="020B0604020202020204" pitchFamily="34" charset="0"/>
            </a:endParaRPr>
          </a:p>
          <a:p>
            <a:pPr lvl="1" algn="just"/>
            <a:r>
              <a:rPr lang="en-US" u="sng" dirty="0">
                <a:effectLst/>
                <a:latin typeface="+mj-lt"/>
                <a:ea typeface="Times New Roman" panose="02020603050405020304" pitchFamily="18" charset="0"/>
                <a:cs typeface="Arial" panose="020B0604020202020204" pitchFamily="34" charset="0"/>
              </a:rPr>
              <a:t>Remaining Uncovered villages in </a:t>
            </a:r>
            <a:r>
              <a:rPr lang="en-US" u="sng" dirty="0" err="1">
                <a:effectLst/>
                <a:latin typeface="+mj-lt"/>
                <a:ea typeface="Times New Roman" panose="02020603050405020304" pitchFamily="18" charset="0"/>
                <a:cs typeface="Arial" panose="020B0604020202020204" pitchFamily="34" charset="0"/>
              </a:rPr>
              <a:t>Jandhan</a:t>
            </a:r>
            <a:r>
              <a:rPr lang="en-US" u="sng" dirty="0">
                <a:effectLst/>
                <a:latin typeface="+mj-lt"/>
                <a:ea typeface="Times New Roman" panose="02020603050405020304" pitchFamily="18" charset="0"/>
                <a:cs typeface="Arial" panose="020B0604020202020204" pitchFamily="34" charset="0"/>
              </a:rPr>
              <a:t> </a:t>
            </a:r>
            <a:r>
              <a:rPr lang="en-US" u="sng" dirty="0" err="1">
                <a:effectLst/>
                <a:latin typeface="+mj-lt"/>
                <a:ea typeface="Times New Roman" panose="02020603050405020304" pitchFamily="18" charset="0"/>
                <a:cs typeface="Arial" panose="020B0604020202020204" pitchFamily="34" charset="0"/>
              </a:rPr>
              <a:t>darshak</a:t>
            </a:r>
            <a:r>
              <a:rPr lang="en-US" u="sng" dirty="0">
                <a:effectLst/>
                <a:latin typeface="+mj-lt"/>
                <a:ea typeface="Times New Roman" panose="02020603050405020304" pitchFamily="18" charset="0"/>
                <a:cs typeface="Arial" panose="020B0604020202020204" pitchFamily="34" charset="0"/>
              </a:rPr>
              <a:t> app</a:t>
            </a:r>
            <a:r>
              <a:rPr lang="en-US" dirty="0">
                <a:effectLst/>
                <a:latin typeface="+mj-lt"/>
                <a:ea typeface="Times New Roman" panose="02020603050405020304" pitchFamily="18" charset="0"/>
                <a:cs typeface="Arial" panose="020B0604020202020204" pitchFamily="34" charset="0"/>
              </a:rPr>
              <a:t>  – ICICI bank is yet to cover and upload another three villages in </a:t>
            </a:r>
            <a:r>
              <a:rPr lang="en-US" dirty="0" err="1">
                <a:effectLst/>
                <a:latin typeface="+mj-lt"/>
                <a:ea typeface="Times New Roman" panose="02020603050405020304" pitchFamily="18" charset="0"/>
                <a:cs typeface="Arial" panose="020B0604020202020204" pitchFamily="34" charset="0"/>
              </a:rPr>
              <a:t>Jandhan</a:t>
            </a:r>
            <a:r>
              <a:rPr lang="en-US" dirty="0">
                <a:effectLst/>
                <a:latin typeface="+mj-lt"/>
                <a:ea typeface="Times New Roman" panose="02020603050405020304" pitchFamily="18" charset="0"/>
                <a:cs typeface="Arial" panose="020B0604020202020204" pitchFamily="34" charset="0"/>
              </a:rPr>
              <a:t> </a:t>
            </a:r>
            <a:r>
              <a:rPr lang="en-US" dirty="0" err="1">
                <a:effectLst/>
                <a:latin typeface="+mj-lt"/>
                <a:ea typeface="Times New Roman" panose="02020603050405020304" pitchFamily="18" charset="0"/>
                <a:cs typeface="Arial" panose="020B0604020202020204" pitchFamily="34" charset="0"/>
              </a:rPr>
              <a:t>darshak</a:t>
            </a:r>
            <a:r>
              <a:rPr lang="en-US" dirty="0">
                <a:effectLst/>
                <a:latin typeface="+mj-lt"/>
                <a:ea typeface="Times New Roman" panose="02020603050405020304" pitchFamily="18" charset="0"/>
                <a:cs typeface="Arial" panose="020B0604020202020204" pitchFamily="34" charset="0"/>
              </a:rPr>
              <a:t> app at </a:t>
            </a:r>
            <a:r>
              <a:rPr lang="en-US" dirty="0" err="1">
                <a:effectLst/>
                <a:latin typeface="+mj-lt"/>
                <a:ea typeface="Times New Roman" panose="02020603050405020304" pitchFamily="18" charset="0"/>
                <a:cs typeface="Arial" panose="020B0604020202020204" pitchFamily="34" charset="0"/>
              </a:rPr>
              <a:t>Ribhoi</a:t>
            </a:r>
            <a:r>
              <a:rPr lang="en-US" dirty="0">
                <a:effectLst/>
                <a:latin typeface="+mj-lt"/>
                <a:ea typeface="Times New Roman" panose="02020603050405020304" pitchFamily="18" charset="0"/>
                <a:cs typeface="Arial" panose="020B0604020202020204" pitchFamily="34" charset="0"/>
              </a:rPr>
              <a:t> and </a:t>
            </a:r>
            <a:r>
              <a:rPr lang="en-US" dirty="0" err="1">
                <a:effectLst/>
                <a:latin typeface="+mj-lt"/>
                <a:ea typeface="Times New Roman" panose="02020603050405020304" pitchFamily="18" charset="0"/>
                <a:cs typeface="Arial" panose="020B0604020202020204" pitchFamily="34" charset="0"/>
              </a:rPr>
              <a:t>Jaintia</a:t>
            </a:r>
            <a:r>
              <a:rPr lang="en-US" dirty="0">
                <a:effectLst/>
                <a:latin typeface="+mj-lt"/>
                <a:ea typeface="Times New Roman" panose="02020603050405020304" pitchFamily="18" charset="0"/>
                <a:cs typeface="Arial" panose="020B0604020202020204" pitchFamily="34" charset="0"/>
              </a:rPr>
              <a:t> hills districts as per the latest information received from DFS, Govt of India.</a:t>
            </a:r>
          </a:p>
        </p:txBody>
      </p:sp>
    </p:spTree>
    <p:extLst>
      <p:ext uri="{BB962C8B-B14F-4D97-AF65-F5344CB8AC3E}">
        <p14:creationId xmlns:p14="http://schemas.microsoft.com/office/powerpoint/2010/main" val="356233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5F360-75E1-47B5-AB98-416DAB18D0DF}"/>
              </a:ext>
            </a:extLst>
          </p:cNvPr>
          <p:cNvSpPr txBox="1"/>
          <p:nvPr/>
        </p:nvSpPr>
        <p:spPr>
          <a:xfrm>
            <a:off x="4810369" y="135761"/>
            <a:ext cx="2571262" cy="369332"/>
          </a:xfrm>
          <a:prstGeom prst="rect">
            <a:avLst/>
          </a:prstGeom>
          <a:noFill/>
        </p:spPr>
        <p:txBody>
          <a:bodyPr wrap="square">
            <a:spAutoFit/>
          </a:bodyPr>
          <a:lstStyle/>
          <a:p>
            <a:r>
              <a:rPr kumimoji="0" lang="en-IN" sz="1800" b="1" i="0" u="sng" strike="noStrike" kern="1200" cap="none" spc="0" normalizeH="0" baseline="0" noProof="0" dirty="0">
                <a:ln>
                  <a:noFill/>
                </a:ln>
                <a:effectLst/>
                <a:uLnTx/>
                <a:uFillTx/>
                <a:latin typeface="Comic Sans MS" panose="030F0702030302020204" pitchFamily="66" charset="0"/>
              </a:rPr>
              <a:t>SLBC -MEGHALAYA</a:t>
            </a:r>
            <a:endParaRPr lang="en-IN" dirty="0"/>
          </a:p>
        </p:txBody>
      </p:sp>
      <p:sp>
        <p:nvSpPr>
          <p:cNvPr id="7" name="TextBox 6">
            <a:extLst>
              <a:ext uri="{FF2B5EF4-FFF2-40B4-BE49-F238E27FC236}">
                <a16:creationId xmlns:a16="http://schemas.microsoft.com/office/drawing/2014/main" id="{C8CF9754-D368-4D0A-BC64-D43556D88072}"/>
              </a:ext>
            </a:extLst>
          </p:cNvPr>
          <p:cNvSpPr txBox="1"/>
          <p:nvPr/>
        </p:nvSpPr>
        <p:spPr>
          <a:xfrm>
            <a:off x="422030" y="839230"/>
            <a:ext cx="10816493" cy="5903539"/>
          </a:xfrm>
          <a:prstGeom prst="rect">
            <a:avLst/>
          </a:prstGeom>
          <a:noFill/>
        </p:spPr>
        <p:txBody>
          <a:bodyPr wrap="square">
            <a:spAutoFit/>
          </a:bodyPr>
          <a:lstStyle/>
          <a:p>
            <a:pPr marL="171450" indent="-171450" algn="just">
              <a:buFont typeface="Wingdings" panose="05000000000000000000" pitchFamily="2" charset="2"/>
              <a:buChar char="Ø"/>
            </a:pPr>
            <a:r>
              <a:rPr lang="en-US" b="1" u="sng" kern="50" dirty="0">
                <a:effectLst/>
                <a:latin typeface="+mj-lt"/>
                <a:ea typeface="Lucida Sans Unicode" panose="020B0602030504020204" pitchFamily="34" charset="0"/>
                <a:cs typeface="Arial" panose="020B0604020202020204" pitchFamily="34" charset="0"/>
              </a:rPr>
              <a:t>Agenda – 2:</a:t>
            </a:r>
            <a:r>
              <a:rPr lang="en-US" b="1" kern="50" dirty="0">
                <a:effectLst/>
                <a:latin typeface="+mj-lt"/>
                <a:ea typeface="Lucida Sans Unicode" panose="020B0602030504020204" pitchFamily="34" charset="0"/>
                <a:cs typeface="Arial" panose="020B0604020202020204" pitchFamily="34" charset="0"/>
              </a:rPr>
              <a:t> </a:t>
            </a:r>
            <a:r>
              <a:rPr lang="en-US" b="1" u="sng" kern="50" dirty="0">
                <a:effectLst/>
                <a:latin typeface="+mj-lt"/>
                <a:ea typeface="Lucida Sans Unicode" panose="020B0602030504020204" pitchFamily="34" charset="0"/>
                <a:cs typeface="Arial" panose="020B0604020202020204" pitchFamily="34" charset="0"/>
              </a:rPr>
              <a:t>Review of Financial Inclusion Initiatives, Expansion of banking Network and Financial Literacy</a:t>
            </a:r>
          </a:p>
          <a:p>
            <a:pPr marL="171450" indent="-171450" algn="just">
              <a:buFont typeface="Wingdings" panose="05000000000000000000" pitchFamily="2" charset="2"/>
              <a:buChar char="Ø"/>
            </a:pPr>
            <a:endParaRPr lang="en-US" sz="1600" b="1" u="sng" kern="50" dirty="0">
              <a:solidFill>
                <a:schemeClr val="accent3">
                  <a:lumMod val="75000"/>
                </a:schemeClr>
              </a:solidFill>
              <a:latin typeface="Arial Narrow" panose="020B0606020202030204" pitchFamily="34" charset="0"/>
              <a:ea typeface="Lucida Sans Unicode" panose="020B0602030504020204" pitchFamily="34" charset="0"/>
              <a:cs typeface="Arial" panose="020B0604020202020204" pitchFamily="34" charset="0"/>
            </a:endParaRPr>
          </a:p>
          <a:p>
            <a:pPr marL="342900" indent="-342900" algn="just">
              <a:buFont typeface="+mj-lt"/>
              <a:buAutoNum type="alphaLcParenR" startAt="2"/>
            </a:pPr>
            <a:r>
              <a:rPr lang="en-IN" b="1" i="0" u="none" strike="noStrike" baseline="0" dirty="0">
                <a:latin typeface="MinionPro-Bold"/>
              </a:rPr>
              <a:t>Review of Operations of Business Correspondents–hurdles/issues involved –BC/CSP: </a:t>
            </a:r>
            <a:r>
              <a:rPr lang="en-IN" b="0" i="0" u="none" strike="noStrike" baseline="0" dirty="0">
                <a:latin typeface="MinionPro-Regular"/>
              </a:rPr>
              <a:t>Banks have deployed 1064 BCs/ CSPs across the State against the total BC/ CSP of 869 in 31.03.2022. BCs are playing a very important role in promoting Financial Inclusion and economic upliftment at locations other than bank branches.</a:t>
            </a:r>
          </a:p>
          <a:p>
            <a:pPr algn="just"/>
            <a:endParaRPr lang="en-IN" kern="50" dirty="0">
              <a:solidFill>
                <a:schemeClr val="accent3">
                  <a:lumMod val="75000"/>
                </a:schemeClr>
              </a:solidFill>
              <a:effectLst/>
              <a:latin typeface="MinionPro-Regular"/>
              <a:ea typeface="Lucida Sans Unicode" panose="020B0602030504020204" pitchFamily="34" charset="0"/>
              <a:cs typeface="Arial" panose="020B0604020202020204" pitchFamily="34" charset="0"/>
            </a:endParaRPr>
          </a:p>
          <a:p>
            <a:pPr marL="342900" lvl="0" indent="-342900" algn="just">
              <a:lnSpc>
                <a:spcPct val="107000"/>
              </a:lnSpc>
              <a:spcAft>
                <a:spcPts val="800"/>
              </a:spcAft>
              <a:buFont typeface="+mj-lt"/>
              <a:buAutoNum type="alphaLcParenR" startAt="3"/>
            </a:pPr>
            <a:r>
              <a:rPr lang="en-IN" sz="1800" b="1" dirty="0">
                <a:effectLst/>
                <a:latin typeface="MinionPro-Bold"/>
                <a:ea typeface="Calibri" panose="020F0502020204030204" pitchFamily="34" charset="0"/>
                <a:cs typeface="MinionPro-Bold"/>
              </a:rPr>
              <a:t>Progress in Increasing Digital modes of Payment in the State: </a:t>
            </a:r>
            <a:r>
              <a:rPr lang="en-IN" sz="1800" dirty="0">
                <a:effectLst/>
                <a:latin typeface="MinionPro-Regular"/>
                <a:ea typeface="Calibri" panose="020F0502020204030204" pitchFamily="34" charset="0"/>
                <a:cs typeface="MinionPro-Regular"/>
              </a:rPr>
              <a:t>Provision of Continuous Connectivity with sufficient Bandwidth/ Resolving connectivity Issues.</a:t>
            </a:r>
            <a:endParaRPr lang="en-IN"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en-IN" dirty="0">
                <a:effectLst/>
                <a:latin typeface="MinionPro-Regular"/>
                <a:ea typeface="Calibri" panose="020F0502020204030204" pitchFamily="34" charset="0"/>
                <a:cs typeface="MinionPro-Regular"/>
              </a:rPr>
              <a:t>As on 30.06.2022 out of 136842 Saving and Current accounts is covered at least with one of the digital modes of payment ( Debit/ </a:t>
            </a:r>
            <a:r>
              <a:rPr lang="en-IN" dirty="0" err="1">
                <a:effectLst/>
                <a:latin typeface="MinionPro-Regular"/>
                <a:ea typeface="Calibri" panose="020F0502020204030204" pitchFamily="34" charset="0"/>
                <a:cs typeface="MinionPro-Regular"/>
              </a:rPr>
              <a:t>Rupay</a:t>
            </a:r>
            <a:r>
              <a:rPr lang="en-IN" dirty="0">
                <a:effectLst/>
                <a:latin typeface="MinionPro-Regular"/>
                <a:ea typeface="Calibri" panose="020F0502020204030204" pitchFamily="34" charset="0"/>
                <a:cs typeface="MinionPro-Regular"/>
              </a:rPr>
              <a:t> Cards, Internet banking, Mobile banking, UPI, ASSD,  AEPS) constituting 99.31% of the total accounts in aspirational District </a:t>
            </a:r>
            <a:r>
              <a:rPr lang="en-IN" dirty="0" err="1">
                <a:effectLst/>
                <a:latin typeface="MinionPro-Regular"/>
                <a:ea typeface="Calibri" panose="020F0502020204030204" pitchFamily="34" charset="0"/>
                <a:cs typeface="MinionPro-Regular"/>
              </a:rPr>
              <a:t>Ribhoi</a:t>
            </a:r>
            <a:r>
              <a:rPr lang="en-IN" dirty="0">
                <a:effectLst/>
                <a:latin typeface="MinionPro-Regular"/>
                <a:ea typeface="Calibri" panose="020F0502020204030204" pitchFamily="34" charset="0"/>
                <a:cs typeface="MinionPro-Regular"/>
              </a:rPr>
              <a:t>.</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b="1" u="sng" kern="50" dirty="0">
                <a:effectLst/>
                <a:latin typeface="+mj-lt"/>
                <a:ea typeface="Lucida Sans Unicode" panose="020B0602030504020204" pitchFamily="34" charset="0"/>
                <a:cs typeface="Arial" panose="020B0604020202020204" pitchFamily="34" charset="0"/>
              </a:rPr>
              <a:t>Agenda 3:</a:t>
            </a:r>
            <a:r>
              <a:rPr lang="en-US" b="1" kern="50" dirty="0">
                <a:effectLst/>
                <a:latin typeface="+mj-lt"/>
                <a:ea typeface="Lucida Sans Unicode" panose="020B0602030504020204" pitchFamily="34" charset="0"/>
                <a:cs typeface="Arial" panose="020B0604020202020204" pitchFamily="34" charset="0"/>
              </a:rPr>
              <a:t> </a:t>
            </a:r>
            <a:r>
              <a:rPr lang="en-US" b="1" u="sng" kern="50" dirty="0">
                <a:effectLst/>
                <a:latin typeface="+mj-lt"/>
                <a:ea typeface="Lucida Sans Unicode" panose="020B0602030504020204" pitchFamily="34" charset="0"/>
                <a:cs typeface="Arial" panose="020B0604020202020204" pitchFamily="34" charset="0"/>
              </a:rPr>
              <a:t>Review of Business Development and Credit Disbursement by Banks in FY2022-23</a:t>
            </a:r>
            <a:endParaRPr lang="en-IN" b="1" kern="50" dirty="0">
              <a:effectLst/>
              <a:latin typeface="+mj-lt"/>
              <a:ea typeface="Lucida Sans Unicode" panose="020B0602030504020204" pitchFamily="34" charset="0"/>
              <a:cs typeface="Tahoma" panose="020B0604030504040204" pitchFamily="34" charset="0"/>
            </a:endParaRPr>
          </a:p>
          <a:p>
            <a:pPr algn="just"/>
            <a:r>
              <a:rPr lang="en-US" kern="50" dirty="0">
                <a:effectLst/>
                <a:latin typeface="+mj-lt"/>
                <a:ea typeface="Lucida Sans Unicode" panose="020B0602030504020204" pitchFamily="34" charset="0"/>
                <a:cs typeface="Tahoma" panose="020B0604030504040204" pitchFamily="34" charset="0"/>
              </a:rPr>
              <a:t> </a:t>
            </a:r>
            <a:endParaRPr lang="en-IN" kern="50" dirty="0">
              <a:effectLst/>
              <a:latin typeface="+mj-lt"/>
              <a:ea typeface="Lucida Sans Unicode" panose="020B0602030504020204" pitchFamily="34" charset="0"/>
              <a:cs typeface="Tahoma" panose="020B0604030504040204" pitchFamily="34" charset="0"/>
            </a:endParaRPr>
          </a:p>
          <a:p>
            <a:pPr lvl="1" algn="just"/>
            <a:r>
              <a:rPr lang="en-IN" b="1" i="0" u="none" strike="noStrike" baseline="0" dirty="0">
                <a:latin typeface="MinionPro-Bold"/>
              </a:rPr>
              <a:t>Deposits: </a:t>
            </a:r>
            <a:r>
              <a:rPr lang="en-IN" b="0" i="0" u="none" strike="noStrike" baseline="0" dirty="0">
                <a:latin typeface="MinionPro-Regular"/>
              </a:rPr>
              <a:t>The total deposits in the quarter ending June 2022 is ₹.33570.15 Crores against ₹.30120.62 in June 2021 with a YoY growth of ₹.3449.53 Crores. (Bank-wise position is shown in page no 14).</a:t>
            </a:r>
          </a:p>
          <a:p>
            <a:pPr lvl="1" algn="just"/>
            <a:endParaRPr lang="en-IN" b="1" i="0" u="none" strike="noStrike" baseline="0" dirty="0">
              <a:latin typeface="MinionPro-Bold"/>
            </a:endParaRPr>
          </a:p>
          <a:p>
            <a:pPr lvl="1" algn="just"/>
            <a:r>
              <a:rPr lang="en-IN" b="1" i="0" u="none" strike="noStrike" baseline="0" dirty="0">
                <a:latin typeface="MinionPro-Bold"/>
              </a:rPr>
              <a:t>Advances: </a:t>
            </a:r>
            <a:r>
              <a:rPr lang="en-IN" b="0" i="0" u="none" strike="noStrike" baseline="0" dirty="0">
                <a:latin typeface="MinionPro-Regular"/>
              </a:rPr>
              <a:t>The total Advances in the Quarter ending June-2022 is ₹.14595.44 Crores as against ₹.13237.12 Crores in June 2021 with a growth of ₹.1358.32 Crores (Bank-wise position is shown in page no.14.)The CD ratio at the end of June 2022 is 43.48%</a:t>
            </a:r>
            <a:endParaRPr lang="en-IN" b="1" kern="50" dirty="0">
              <a:solidFill>
                <a:schemeClr val="accent3">
                  <a:lumMod val="75000"/>
                </a:schemeClr>
              </a:solidFill>
              <a:effectLst/>
              <a:latin typeface="Calibri" panose="020F0502020204030204" pitchFamily="34" charset="0"/>
              <a:ea typeface="Lucida Sans Unicode" panose="020B0602030504020204" pitchFamily="34" charset="0"/>
              <a:cs typeface="Tahoma" panose="020B0604030504040204" pitchFamily="34" charset="0"/>
            </a:endParaRPr>
          </a:p>
        </p:txBody>
      </p:sp>
    </p:spTree>
    <p:extLst>
      <p:ext uri="{BB962C8B-B14F-4D97-AF65-F5344CB8AC3E}">
        <p14:creationId xmlns:p14="http://schemas.microsoft.com/office/powerpoint/2010/main" val="136881439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737</TotalTime>
  <Words>3161</Words>
  <Application>Microsoft Office PowerPoint</Application>
  <PresentationFormat>Widescreen</PresentationFormat>
  <Paragraphs>334</Paragraphs>
  <Slides>18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vt:i4>
      </vt:variant>
    </vt:vector>
  </HeadingPairs>
  <TitlesOfParts>
    <vt:vector size="33" baseType="lpstr">
      <vt:lpstr>Arial</vt:lpstr>
      <vt:lpstr>Arial Narrow</vt:lpstr>
      <vt:lpstr>Bookman Old Style</vt:lpstr>
      <vt:lpstr>Calibri</vt:lpstr>
      <vt:lpstr>Comic Sans MS</vt:lpstr>
      <vt:lpstr>Gabriola</vt:lpstr>
      <vt:lpstr>MinionPro-Bold</vt:lpstr>
      <vt:lpstr>MinionPro-BoldCn</vt:lpstr>
      <vt:lpstr>MinionPro-Regular</vt:lpstr>
      <vt:lpstr>Times New Roman</vt:lpstr>
      <vt:lpstr>TimesNewRomanPS-BoldMT</vt:lpstr>
      <vt:lpstr>TimesNewRomanPSMT</vt:lpstr>
      <vt:lpstr>Tw Cen MT</vt:lpstr>
      <vt:lpstr>Wingdings</vt:lpstr>
      <vt:lpstr>Droplet</vt:lpstr>
      <vt:lpstr>WELCOME TO  STATE LEVEL BANKER COMMITTEE (SLBC) MEGHALAYA  FOR  THE QUARTER ENDED JUNE 2022  ON SEPTEMBER 29th,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STATE LEVEL BANKER COMMITTEE MEGHALAYA FOR  THE QUARTER ENDED March 2022 ON ********2022</dc:title>
  <dc:creator>Cmslbc Meghalaya</dc:creator>
  <cp:lastModifiedBy>Cmslbc Meghalaya</cp:lastModifiedBy>
  <cp:revision>59</cp:revision>
  <dcterms:created xsi:type="dcterms:W3CDTF">2022-09-03T10:10:38Z</dcterms:created>
  <dcterms:modified xsi:type="dcterms:W3CDTF">2022-09-28T05:42:02Z</dcterms:modified>
</cp:coreProperties>
</file>